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62" r:id="rId4"/>
    <p:sldId id="280" r:id="rId5"/>
    <p:sldId id="258" r:id="rId6"/>
    <p:sldId id="273" r:id="rId7"/>
    <p:sldId id="293" r:id="rId8"/>
    <p:sldId id="292" r:id="rId9"/>
    <p:sldId id="294" r:id="rId10"/>
    <p:sldId id="295" r:id="rId11"/>
    <p:sldId id="296" r:id="rId12"/>
    <p:sldId id="274" r:id="rId13"/>
    <p:sldId id="265" r:id="rId14"/>
    <p:sldId id="320" r:id="rId15"/>
    <p:sldId id="309" r:id="rId16"/>
    <p:sldId id="321" r:id="rId17"/>
    <p:sldId id="311" r:id="rId18"/>
    <p:sldId id="322" r:id="rId19"/>
    <p:sldId id="312" r:id="rId20"/>
    <p:sldId id="323" r:id="rId21"/>
    <p:sldId id="313" r:id="rId22"/>
    <p:sldId id="314" r:id="rId23"/>
    <p:sldId id="315" r:id="rId24"/>
    <p:sldId id="316" r:id="rId25"/>
    <p:sldId id="310" r:id="rId26"/>
    <p:sldId id="324" r:id="rId27"/>
    <p:sldId id="325" r:id="rId28"/>
    <p:sldId id="326" r:id="rId29"/>
    <p:sldId id="327" r:id="rId30"/>
    <p:sldId id="328" r:id="rId31"/>
    <p:sldId id="335" r:id="rId32"/>
    <p:sldId id="329" r:id="rId33"/>
    <p:sldId id="336" r:id="rId34"/>
    <p:sldId id="291" r:id="rId35"/>
    <p:sldId id="282" r:id="rId36"/>
    <p:sldId id="269" r:id="rId37"/>
    <p:sldId id="275" r:id="rId38"/>
    <p:sldId id="304" r:id="rId39"/>
    <p:sldId id="285" r:id="rId40"/>
    <p:sldId id="306" r:id="rId41"/>
    <p:sldId id="260" r:id="rId4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ICE BAÑUELOS" initials="EBF" lastIdx="3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009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7263" autoAdjust="0"/>
  </p:normalViewPr>
  <p:slideViewPr>
    <p:cSldViewPr snapToGrid="0" showGuides="1">
      <p:cViewPr varScale="1">
        <p:scale>
          <a:sx n="59" d="100"/>
          <a:sy n="59" d="100"/>
        </p:scale>
        <p:origin x="-204" y="-84"/>
      </p:cViewPr>
      <p:guideLst>
        <p:guide orient="horz" pos="2160"/>
        <p:guide orient="horz" pos="623"/>
        <p:guide orient="horz" pos="36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100" d="100"/>
          <a:sy n="100" d="100"/>
        </p:scale>
        <p:origin x="-3468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FC7D4-B4B5-4282-A0DC-0C472A024C1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4E89BCA-F01C-4CB9-84FA-F5D5794D5D50}">
      <dgm:prSet phldrT="[Texto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Plan Nacional de Desarrollo 2013-2018</a:t>
          </a:r>
          <a:endParaRPr lang="es-MX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AA29A15-92BA-4755-BF23-E05820E2686D}" type="parTrans" cxnId="{D5A16767-B24D-46E4-9984-45B10CB5483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s-MX"/>
        </a:p>
      </dgm:t>
    </dgm:pt>
    <dgm:pt modelId="{39B56929-3C26-46D2-B005-16A16973DE78}" type="sibTrans" cxnId="{D5A16767-B24D-46E4-9984-45B10CB5483A}">
      <dgm:prSet/>
      <dgm:spPr/>
      <dgm:t>
        <a:bodyPr/>
        <a:lstStyle/>
        <a:p>
          <a:endParaRPr lang="es-MX"/>
        </a:p>
      </dgm:t>
    </dgm:pt>
    <dgm:pt modelId="{142146D6-7DC9-408B-A9F2-8A86EF37B343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Leyes que regulan el desarrollo</a:t>
          </a:r>
          <a:endParaRPr lang="es-MX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B64EC53-1BC3-4268-B31A-BD80C7AFCD95}" type="parTrans" cxnId="{2BC80B5D-E14C-4E5D-BF61-04A318FC731E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s-MX"/>
        </a:p>
      </dgm:t>
    </dgm:pt>
    <dgm:pt modelId="{DD1BC51A-4A96-412A-B822-041464961467}" type="sibTrans" cxnId="{2BC80B5D-E14C-4E5D-BF61-04A318FC731E}">
      <dgm:prSet/>
      <dgm:spPr/>
      <dgm:t>
        <a:bodyPr/>
        <a:lstStyle/>
        <a:p>
          <a:endParaRPr lang="es-MX"/>
        </a:p>
      </dgm:t>
    </dgm:pt>
    <dgm:pt modelId="{47473B7C-6F16-4BC6-B4F5-3CACB253B445}">
      <dgm:prSet phldrT="[Tex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Objetivos del milenio</a:t>
          </a:r>
          <a:endParaRPr lang="es-MX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25741C3-B4EC-4235-A4F0-AEA7F4C4C0AE}" type="parTrans" cxnId="{C799868A-E08C-4138-A05E-EF88F18C5177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s-MX"/>
        </a:p>
      </dgm:t>
    </dgm:pt>
    <dgm:pt modelId="{8B19F4DF-1E78-414B-8FAF-35DB6315B6E3}" type="sibTrans" cxnId="{C799868A-E08C-4138-A05E-EF88F18C5177}">
      <dgm:prSet/>
      <dgm:spPr/>
      <dgm:t>
        <a:bodyPr/>
        <a:lstStyle/>
        <a:p>
          <a:endParaRPr lang="es-MX"/>
        </a:p>
      </dgm:t>
    </dgm:pt>
    <dgm:pt modelId="{65259D58-9FA8-49E5-B4B3-6083D7D7A50C}">
      <dgm:prSet phldrT="[Texto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sz="2000" b="1" dirty="0" smtClean="0">
              <a:latin typeface="Times New Roman" pitchFamily="18" charset="0"/>
              <a:cs typeface="Times New Roman" pitchFamily="18" charset="0"/>
            </a:rPr>
            <a:t>Temática</a:t>
          </a:r>
          <a:endParaRPr lang="es-MX" sz="2000" b="1" dirty="0">
            <a:latin typeface="Times New Roman" pitchFamily="18" charset="0"/>
            <a:cs typeface="Times New Roman" pitchFamily="18" charset="0"/>
          </a:endParaRPr>
        </a:p>
      </dgm:t>
    </dgm:pt>
    <dgm:pt modelId="{AF6BD308-1338-4056-A8FF-5449372C68C6}" type="parTrans" cxnId="{CA1B5C6F-97AE-4405-8470-07E3BB40BC84}">
      <dgm:prSet/>
      <dgm:spPr/>
      <dgm:t>
        <a:bodyPr/>
        <a:lstStyle/>
        <a:p>
          <a:endParaRPr lang="es-MX"/>
        </a:p>
      </dgm:t>
    </dgm:pt>
    <dgm:pt modelId="{8B825BCC-BA35-491E-AC2C-7AA285FED019}" type="sibTrans" cxnId="{CA1B5C6F-97AE-4405-8470-07E3BB40BC84}">
      <dgm:prSet/>
      <dgm:spPr/>
      <dgm:t>
        <a:bodyPr/>
        <a:lstStyle/>
        <a:p>
          <a:endParaRPr lang="es-MX"/>
        </a:p>
      </dgm:t>
    </dgm:pt>
    <dgm:pt modelId="{49F64708-33CC-41F6-82C0-6F454AC40F83}" type="pres">
      <dgm:prSet presAssocID="{DE7FC7D4-B4B5-4282-A0DC-0C472A024C1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3EEE691-254B-448D-A9DD-6DDDD406FABD}" type="pres">
      <dgm:prSet presAssocID="{65259D58-9FA8-49E5-B4B3-6083D7D7A50C}" presName="centerShape" presStyleLbl="node0" presStyleIdx="0" presStyleCnt="1" custScaleX="130849" custScaleY="73452" custLinFactNeighborX="0" custLinFactNeighborY="687"/>
      <dgm:spPr/>
      <dgm:t>
        <a:bodyPr/>
        <a:lstStyle/>
        <a:p>
          <a:endParaRPr lang="es-MX"/>
        </a:p>
      </dgm:t>
    </dgm:pt>
    <dgm:pt modelId="{4DC0896A-9A45-427B-87D2-828A0C728563}" type="pres">
      <dgm:prSet presAssocID="{3AA29A15-92BA-4755-BF23-E05820E2686D}" presName="parTrans" presStyleLbl="bgSibTrans2D1" presStyleIdx="0" presStyleCnt="3"/>
      <dgm:spPr/>
      <dgm:t>
        <a:bodyPr/>
        <a:lstStyle/>
        <a:p>
          <a:endParaRPr lang="es-MX"/>
        </a:p>
      </dgm:t>
    </dgm:pt>
    <dgm:pt modelId="{9B53F800-A9FF-46F7-AEC3-D6D35323779D}" type="pres">
      <dgm:prSet presAssocID="{C4E89BCA-F01C-4CB9-84FA-F5D5794D5D50}" presName="node" presStyleLbl="node1" presStyleIdx="0" presStyleCnt="3" custScaleX="169738" custRadScaleRad="153570" custRadScaleInc="-78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D49BD5-8176-4012-B7FB-CB9BAC5C6E1D}" type="pres">
      <dgm:prSet presAssocID="{CB64EC53-1BC3-4268-B31A-BD80C7AFCD95}" presName="parTrans" presStyleLbl="bgSibTrans2D1" presStyleIdx="1" presStyleCnt="3"/>
      <dgm:spPr/>
      <dgm:t>
        <a:bodyPr/>
        <a:lstStyle/>
        <a:p>
          <a:endParaRPr lang="es-MX"/>
        </a:p>
      </dgm:t>
    </dgm:pt>
    <dgm:pt modelId="{388DF80F-49CF-43C5-B10F-E3575D9FDA02}" type="pres">
      <dgm:prSet presAssocID="{142146D6-7DC9-408B-A9F2-8A86EF37B343}" presName="node" presStyleLbl="node1" presStyleIdx="1" presStyleCnt="3" custScaleX="1697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51C82E-3F57-4563-890D-0B096634CA78}" type="pres">
      <dgm:prSet presAssocID="{225741C3-B4EC-4235-A4F0-AEA7F4C4C0AE}" presName="parTrans" presStyleLbl="bgSibTrans2D1" presStyleIdx="2" presStyleCnt="3"/>
      <dgm:spPr/>
      <dgm:t>
        <a:bodyPr/>
        <a:lstStyle/>
        <a:p>
          <a:endParaRPr lang="es-MX"/>
        </a:p>
      </dgm:t>
    </dgm:pt>
    <dgm:pt modelId="{36066CD5-4952-4432-BE10-AF6E2D5A61FB}" type="pres">
      <dgm:prSet presAssocID="{47473B7C-6F16-4BC6-B4F5-3CACB253B445}" presName="node" presStyleLbl="node1" presStyleIdx="2" presStyleCnt="3" custScaleX="169738" custRadScaleRad="152471" custRadScaleInc="81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C574219-BF41-47EF-850A-5264BCAD4796}" type="presOf" srcId="{65259D58-9FA8-49E5-B4B3-6083D7D7A50C}" destId="{E3EEE691-254B-448D-A9DD-6DDDD406FABD}" srcOrd="0" destOrd="0" presId="urn:microsoft.com/office/officeart/2005/8/layout/radial4"/>
    <dgm:cxn modelId="{F10B35DA-8532-4AE5-AA00-186657AD4BD9}" type="presOf" srcId="{3AA29A15-92BA-4755-BF23-E05820E2686D}" destId="{4DC0896A-9A45-427B-87D2-828A0C728563}" srcOrd="0" destOrd="0" presId="urn:microsoft.com/office/officeart/2005/8/layout/radial4"/>
    <dgm:cxn modelId="{6F201CE2-877C-487A-9F8D-53575200EAC2}" type="presOf" srcId="{47473B7C-6F16-4BC6-B4F5-3CACB253B445}" destId="{36066CD5-4952-4432-BE10-AF6E2D5A61FB}" srcOrd="0" destOrd="0" presId="urn:microsoft.com/office/officeart/2005/8/layout/radial4"/>
    <dgm:cxn modelId="{F628BA79-12D9-41B8-AF6B-D287C1F62349}" type="presOf" srcId="{142146D6-7DC9-408B-A9F2-8A86EF37B343}" destId="{388DF80F-49CF-43C5-B10F-E3575D9FDA02}" srcOrd="0" destOrd="0" presId="urn:microsoft.com/office/officeart/2005/8/layout/radial4"/>
    <dgm:cxn modelId="{20E9E055-7667-451A-969C-660A207589E2}" type="presOf" srcId="{225741C3-B4EC-4235-A4F0-AEA7F4C4C0AE}" destId="{5851C82E-3F57-4563-890D-0B096634CA78}" srcOrd="0" destOrd="0" presId="urn:microsoft.com/office/officeart/2005/8/layout/radial4"/>
    <dgm:cxn modelId="{0F66197F-115E-47A3-A9E5-D143A0043E34}" type="presOf" srcId="{C4E89BCA-F01C-4CB9-84FA-F5D5794D5D50}" destId="{9B53F800-A9FF-46F7-AEC3-D6D35323779D}" srcOrd="0" destOrd="0" presId="urn:microsoft.com/office/officeart/2005/8/layout/radial4"/>
    <dgm:cxn modelId="{BFDBAC66-E458-4CF0-AB54-462063F2645C}" type="presOf" srcId="{CB64EC53-1BC3-4268-B31A-BD80C7AFCD95}" destId="{E5D49BD5-8176-4012-B7FB-CB9BAC5C6E1D}" srcOrd="0" destOrd="0" presId="urn:microsoft.com/office/officeart/2005/8/layout/radial4"/>
    <dgm:cxn modelId="{2BC80B5D-E14C-4E5D-BF61-04A318FC731E}" srcId="{65259D58-9FA8-49E5-B4B3-6083D7D7A50C}" destId="{142146D6-7DC9-408B-A9F2-8A86EF37B343}" srcOrd="1" destOrd="0" parTransId="{CB64EC53-1BC3-4268-B31A-BD80C7AFCD95}" sibTransId="{DD1BC51A-4A96-412A-B822-041464961467}"/>
    <dgm:cxn modelId="{D5A16767-B24D-46E4-9984-45B10CB5483A}" srcId="{65259D58-9FA8-49E5-B4B3-6083D7D7A50C}" destId="{C4E89BCA-F01C-4CB9-84FA-F5D5794D5D50}" srcOrd="0" destOrd="0" parTransId="{3AA29A15-92BA-4755-BF23-E05820E2686D}" sibTransId="{39B56929-3C26-46D2-B005-16A16973DE78}"/>
    <dgm:cxn modelId="{CA1B5C6F-97AE-4405-8470-07E3BB40BC84}" srcId="{DE7FC7D4-B4B5-4282-A0DC-0C472A024C17}" destId="{65259D58-9FA8-49E5-B4B3-6083D7D7A50C}" srcOrd="0" destOrd="0" parTransId="{AF6BD308-1338-4056-A8FF-5449372C68C6}" sibTransId="{8B825BCC-BA35-491E-AC2C-7AA285FED019}"/>
    <dgm:cxn modelId="{67FA9EB9-17A7-4C00-ADFD-33D6DB5FA8E9}" type="presOf" srcId="{DE7FC7D4-B4B5-4282-A0DC-0C472A024C17}" destId="{49F64708-33CC-41F6-82C0-6F454AC40F83}" srcOrd="0" destOrd="0" presId="urn:microsoft.com/office/officeart/2005/8/layout/radial4"/>
    <dgm:cxn modelId="{C799868A-E08C-4138-A05E-EF88F18C5177}" srcId="{65259D58-9FA8-49E5-B4B3-6083D7D7A50C}" destId="{47473B7C-6F16-4BC6-B4F5-3CACB253B445}" srcOrd="2" destOrd="0" parTransId="{225741C3-B4EC-4235-A4F0-AEA7F4C4C0AE}" sibTransId="{8B19F4DF-1E78-414B-8FAF-35DB6315B6E3}"/>
    <dgm:cxn modelId="{2301696B-6E48-4240-9424-ABB70843581F}" type="presParOf" srcId="{49F64708-33CC-41F6-82C0-6F454AC40F83}" destId="{E3EEE691-254B-448D-A9DD-6DDDD406FABD}" srcOrd="0" destOrd="0" presId="urn:microsoft.com/office/officeart/2005/8/layout/radial4"/>
    <dgm:cxn modelId="{04999027-4670-4B91-9745-4139166E93FD}" type="presParOf" srcId="{49F64708-33CC-41F6-82C0-6F454AC40F83}" destId="{4DC0896A-9A45-427B-87D2-828A0C728563}" srcOrd="1" destOrd="0" presId="urn:microsoft.com/office/officeart/2005/8/layout/radial4"/>
    <dgm:cxn modelId="{CB98752D-20E2-41B5-B472-7D3BA7AD31C5}" type="presParOf" srcId="{49F64708-33CC-41F6-82C0-6F454AC40F83}" destId="{9B53F800-A9FF-46F7-AEC3-D6D35323779D}" srcOrd="2" destOrd="0" presId="urn:microsoft.com/office/officeart/2005/8/layout/radial4"/>
    <dgm:cxn modelId="{6565F548-0018-40D3-8E79-C6ABEBEA14B1}" type="presParOf" srcId="{49F64708-33CC-41F6-82C0-6F454AC40F83}" destId="{E5D49BD5-8176-4012-B7FB-CB9BAC5C6E1D}" srcOrd="3" destOrd="0" presId="urn:microsoft.com/office/officeart/2005/8/layout/radial4"/>
    <dgm:cxn modelId="{6566FCDA-9B24-4FA9-96D7-621EE7B5E1C1}" type="presParOf" srcId="{49F64708-33CC-41F6-82C0-6F454AC40F83}" destId="{388DF80F-49CF-43C5-B10F-E3575D9FDA02}" srcOrd="4" destOrd="0" presId="urn:microsoft.com/office/officeart/2005/8/layout/radial4"/>
    <dgm:cxn modelId="{BFDFD827-DD6C-4FE1-ABB2-B166A3017671}" type="presParOf" srcId="{49F64708-33CC-41F6-82C0-6F454AC40F83}" destId="{5851C82E-3F57-4563-890D-0B096634CA78}" srcOrd="5" destOrd="0" presId="urn:microsoft.com/office/officeart/2005/8/layout/radial4"/>
    <dgm:cxn modelId="{A04A0A46-8BFB-41B1-87DE-5108762212C0}" type="presParOf" srcId="{49F64708-33CC-41F6-82C0-6F454AC40F83}" destId="{36066CD5-4952-4432-BE10-AF6E2D5A61F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EE691-254B-448D-A9DD-6DDDD406FABD}">
      <dsp:nvSpPr>
        <dsp:cNvPr id="0" name=""/>
        <dsp:cNvSpPr/>
      </dsp:nvSpPr>
      <dsp:spPr>
        <a:xfrm>
          <a:off x="2609410" y="1646197"/>
          <a:ext cx="1529708" cy="858700"/>
        </a:xfrm>
        <a:prstGeom prst="ellipse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Times New Roman" pitchFamily="18" charset="0"/>
              <a:cs typeface="Times New Roman" pitchFamily="18" charset="0"/>
            </a:rPr>
            <a:t>Temática</a:t>
          </a:r>
          <a:endParaRPr lang="es-MX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3431" y="1771951"/>
        <a:ext cx="1081666" cy="607192"/>
      </dsp:txXfrm>
    </dsp:sp>
    <dsp:sp modelId="{4DC0896A-9A45-427B-87D2-828A0C728563}">
      <dsp:nvSpPr>
        <dsp:cNvPr id="0" name=""/>
        <dsp:cNvSpPr/>
      </dsp:nvSpPr>
      <dsp:spPr>
        <a:xfrm rot="12642764">
          <a:off x="1225620" y="1124601"/>
          <a:ext cx="1656616" cy="33318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3F800-A9FF-46F7-AEC3-D6D35323779D}">
      <dsp:nvSpPr>
        <dsp:cNvPr id="0" name=""/>
        <dsp:cNvSpPr/>
      </dsp:nvSpPr>
      <dsp:spPr>
        <a:xfrm>
          <a:off x="399235" y="423903"/>
          <a:ext cx="1885128" cy="8884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Plan Nacional de Desarrollo 2013-2018</a:t>
          </a:r>
          <a:endParaRPr lang="es-MX" sz="19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25258" y="449926"/>
        <a:ext cx="1833082" cy="836442"/>
      </dsp:txXfrm>
    </dsp:sp>
    <dsp:sp modelId="{E5D49BD5-8176-4012-B7FB-CB9BAC5C6E1D}">
      <dsp:nvSpPr>
        <dsp:cNvPr id="0" name=""/>
        <dsp:cNvSpPr/>
      </dsp:nvSpPr>
      <dsp:spPr>
        <a:xfrm rot="16200000">
          <a:off x="2843107" y="886620"/>
          <a:ext cx="1062314" cy="33318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DF80F-49CF-43C5-B10F-E3575D9FDA02}">
      <dsp:nvSpPr>
        <dsp:cNvPr id="0" name=""/>
        <dsp:cNvSpPr/>
      </dsp:nvSpPr>
      <dsp:spPr>
        <a:xfrm>
          <a:off x="2431700" y="77810"/>
          <a:ext cx="1885128" cy="8884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Leyes que regulan el desarrollo</a:t>
          </a:r>
          <a:endParaRPr lang="es-MX" sz="19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457723" y="103833"/>
        <a:ext cx="1833082" cy="836442"/>
      </dsp:txXfrm>
    </dsp:sp>
    <dsp:sp modelId="{5851C82E-3F57-4563-890D-0B096634CA78}">
      <dsp:nvSpPr>
        <dsp:cNvPr id="0" name=""/>
        <dsp:cNvSpPr/>
      </dsp:nvSpPr>
      <dsp:spPr>
        <a:xfrm rot="19768048">
          <a:off x="3870088" y="1133005"/>
          <a:ext cx="1639539" cy="33318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66CD5-4952-4432-BE10-AF6E2D5A61FB}">
      <dsp:nvSpPr>
        <dsp:cNvPr id="0" name=""/>
        <dsp:cNvSpPr/>
      </dsp:nvSpPr>
      <dsp:spPr>
        <a:xfrm>
          <a:off x="4453395" y="438887"/>
          <a:ext cx="1885128" cy="8884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Objetivos del milenio</a:t>
          </a:r>
          <a:endParaRPr lang="es-MX" sz="19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479418" y="464910"/>
        <a:ext cx="1833082" cy="836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0675E-145F-4FFF-8B7F-F5824FC4CFCD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D63DE-EAE2-404E-8524-1BBCD37073C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362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608693-BAB9-4A3F-8240-77311AD3E58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F5D1F6-7661-480B-A96C-4CAEB4BC3C3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97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5D1F6-7661-480B-A96C-4CAEB4BC3C38}" type="slidenum">
              <a:rPr lang="es-MX" smtClean="0"/>
              <a:pPr/>
              <a:t>36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salid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491880" y="4789599"/>
            <a:ext cx="2359858" cy="1303697"/>
          </a:xfrm>
          <a:prstGeom prst="rect">
            <a:avLst/>
          </a:prstGeom>
        </p:spPr>
      </p:pic>
      <p:sp>
        <p:nvSpPr>
          <p:cNvPr id="13" name="12 CuadroTexto"/>
          <p:cNvSpPr txBox="1"/>
          <p:nvPr userDrawn="1"/>
        </p:nvSpPr>
        <p:spPr>
          <a:xfrm>
            <a:off x="1929476" y="1628800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Conociendo México</a:t>
            </a:r>
          </a:p>
          <a:p>
            <a:pPr algn="ctr">
              <a:lnSpc>
                <a:spcPct val="150000"/>
              </a:lnSpc>
            </a:pPr>
            <a:r>
              <a:rPr lang="es-MX" sz="18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01 800 111 46 34</a:t>
            </a:r>
          </a:p>
          <a:p>
            <a:pPr algn="ctr"/>
            <a:r>
              <a:rPr lang="es-MX" sz="18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www.inegi.org.mx</a:t>
            </a:r>
          </a:p>
          <a:p>
            <a:pPr algn="ctr"/>
            <a:r>
              <a:rPr lang="es-MX" sz="18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atencion.usuarios@inegi.org.mx</a:t>
            </a:r>
            <a:endParaRPr lang="es-MX" sz="1800" b="1" kern="1500" spc="0" baseline="0" dirty="0">
              <a:solidFill>
                <a:srgbClr val="002060"/>
              </a:solidFill>
              <a:latin typeface="Helvetica" pitchFamily="34" charset="0"/>
            </a:endParaRPr>
          </a:p>
        </p:txBody>
      </p:sp>
      <p:grpSp>
        <p:nvGrpSpPr>
          <p:cNvPr id="2" name="21 Grupo"/>
          <p:cNvGrpSpPr/>
          <p:nvPr userDrawn="1"/>
        </p:nvGrpSpPr>
        <p:grpSpPr>
          <a:xfrm>
            <a:off x="1331640" y="3717032"/>
            <a:ext cx="2808312" cy="562825"/>
            <a:chOff x="1331640" y="4725144"/>
            <a:chExt cx="2808312" cy="562825"/>
          </a:xfrm>
        </p:grpSpPr>
        <p:pic>
          <p:nvPicPr>
            <p:cNvPr id="12" name="11 Imagen" descr="twitt.png"/>
            <p:cNvPicPr>
              <a:picLocks noChangeAspect="1"/>
            </p:cNvPicPr>
            <p:nvPr userDrawn="1"/>
          </p:nvPicPr>
          <p:blipFill>
            <a:blip r:embed="rId4" cstate="print">
              <a:lum contrast="10000"/>
            </a:blip>
            <a:stretch>
              <a:fillRect/>
            </a:stretch>
          </p:blipFill>
          <p:spPr>
            <a:xfrm>
              <a:off x="1331640" y="4725144"/>
              <a:ext cx="566777" cy="562825"/>
            </a:xfrm>
            <a:prstGeom prst="rect">
              <a:avLst/>
            </a:prstGeom>
          </p:spPr>
        </p:pic>
        <p:sp>
          <p:nvSpPr>
            <p:cNvPr id="14" name="13 CuadroTexto"/>
            <p:cNvSpPr txBox="1"/>
            <p:nvPr userDrawn="1"/>
          </p:nvSpPr>
          <p:spPr>
            <a:xfrm>
              <a:off x="1835696" y="4858274"/>
              <a:ext cx="230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800" b="1" kern="1500" spc="0" baseline="0" dirty="0" smtClean="0">
                  <a:solidFill>
                    <a:srgbClr val="002060"/>
                  </a:solidFill>
                  <a:latin typeface="Helvetica" pitchFamily="34" charset="0"/>
                  <a:ea typeface="+mn-ea"/>
                  <a:cs typeface="+mn-cs"/>
                </a:rPr>
                <a:t>@</a:t>
              </a:r>
              <a:r>
                <a:rPr lang="es-MX" sz="1800" b="1" kern="1500" spc="0" baseline="0" dirty="0" err="1" smtClean="0">
                  <a:solidFill>
                    <a:srgbClr val="002060"/>
                  </a:solidFill>
                  <a:latin typeface="Helvetica" pitchFamily="34" charset="0"/>
                  <a:ea typeface="+mn-ea"/>
                  <a:cs typeface="+mn-cs"/>
                </a:rPr>
                <a:t>inegi_informa</a:t>
              </a:r>
              <a:endParaRPr lang="es-MX" sz="1800" b="1" kern="1500" spc="0" baseline="0" dirty="0" smtClean="0">
                <a:solidFill>
                  <a:srgbClr val="002060"/>
                </a:solidFill>
                <a:latin typeface="Helvetic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" name="22 Grupo"/>
          <p:cNvGrpSpPr/>
          <p:nvPr userDrawn="1"/>
        </p:nvGrpSpPr>
        <p:grpSpPr>
          <a:xfrm>
            <a:off x="5652120" y="3717032"/>
            <a:ext cx="2897898" cy="562825"/>
            <a:chOff x="5652120" y="4725144"/>
            <a:chExt cx="2897898" cy="562825"/>
          </a:xfrm>
        </p:grpSpPr>
        <p:pic>
          <p:nvPicPr>
            <p:cNvPr id="11" name="10 Imagen" descr="face.png"/>
            <p:cNvPicPr>
              <a:picLocks noChangeAspect="1"/>
            </p:cNvPicPr>
            <p:nvPr userDrawn="1"/>
          </p:nvPicPr>
          <p:blipFill>
            <a:blip r:embed="rId5" cstate="print">
              <a:lum bright="-10000" contrast="-10000"/>
            </a:blip>
            <a:stretch>
              <a:fillRect/>
            </a:stretch>
          </p:blipFill>
          <p:spPr>
            <a:xfrm>
              <a:off x="5652120" y="4725144"/>
              <a:ext cx="568358" cy="562825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 userDrawn="1"/>
          </p:nvSpPr>
          <p:spPr>
            <a:xfrm>
              <a:off x="6245762" y="4847388"/>
              <a:ext cx="230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800" b="1" kern="1500" spc="0" baseline="0" dirty="0" smtClean="0">
                  <a:solidFill>
                    <a:srgbClr val="002060"/>
                  </a:solidFill>
                  <a:latin typeface="Helvetica" pitchFamily="34" charset="0"/>
                  <a:ea typeface="+mn-ea"/>
                  <a:cs typeface="+mn-cs"/>
                </a:rPr>
                <a:t>INEGI Informa</a:t>
              </a:r>
            </a:p>
          </p:txBody>
        </p:sp>
      </p:grp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buClr>
                <a:schemeClr val="tx2">
                  <a:lumMod val="50000"/>
                </a:schemeClr>
              </a:buClr>
              <a:defRPr sz="2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pic>
        <p:nvPicPr>
          <p:cNvPr id="7" name="6 Imagen" descr="inegi_c2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02688" y="5791200"/>
            <a:ext cx="1530114" cy="98549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buClr>
                <a:schemeClr val="tx2">
                  <a:lumMod val="50000"/>
                </a:schemeClr>
              </a:buClr>
              <a:defRPr sz="2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pic>
        <p:nvPicPr>
          <p:cNvPr id="7" name="6 Imagen" descr="inegi_c2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16558" y="5770098"/>
            <a:ext cx="1530114" cy="98549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5" name="4 Imagen" descr="inegi_c2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02688" y="5791200"/>
            <a:ext cx="1530114" cy="98549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8BDFF-A003-40A8-BCFE-A808650517D6}" type="datetimeFigureOut">
              <a:rPr lang="es-MX" smtClean="0"/>
              <a:pPr/>
              <a:t>30/09/2014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64F86-084D-4FC5-818C-64357AD8AE5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03548" y="2659559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ES" sz="4400" b="1" dirty="0">
                <a:solidFill>
                  <a:srgbClr val="1F497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Adobe Devanagari" pitchFamily="18" charset="0"/>
                <a:cs typeface="Times New Roman" pitchFamily="18" charset="0"/>
              </a:rPr>
              <a:t>Encuesta </a:t>
            </a:r>
            <a:r>
              <a:rPr lang="es-ES" sz="4400" b="1" dirty="0" err="1">
                <a:solidFill>
                  <a:srgbClr val="1F497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Adobe Devanagari" pitchFamily="18" charset="0"/>
                <a:cs typeface="Times New Roman" pitchFamily="18" charset="0"/>
              </a:rPr>
              <a:t>Intercensal</a:t>
            </a:r>
            <a:r>
              <a:rPr lang="es-ES" sz="4400" b="1" dirty="0">
                <a:solidFill>
                  <a:srgbClr val="1F497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Adobe Devanagari" pitchFamily="18" charset="0"/>
                <a:cs typeface="Times New Roman" pitchFamily="18" charset="0"/>
              </a:rPr>
              <a:t> 2015 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1209367" y="1232791"/>
            <a:ext cx="6916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Porcentaje de la población de 3 años y más que asiste a la escuela a nivel</a:t>
            </a:r>
            <a:br>
              <a:rPr lang="es-MX" sz="1400" b="1" dirty="0" smtClean="0"/>
            </a:br>
            <a:r>
              <a:rPr lang="es-MX" sz="1400" b="1" dirty="0" smtClean="0"/>
              <a:t>nacional, para el Distrito Federal y sus delegaciones</a:t>
            </a:r>
          </a:p>
          <a:p>
            <a:r>
              <a:rPr lang="es-MX" sz="1200" dirty="0" smtClean="0"/>
              <a:t>Censo de Población y Vivienda 2010</a:t>
            </a:r>
            <a:endParaRPr lang="es-MX" sz="12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70000" y="1910986"/>
          <a:ext cx="5924646" cy="4642316"/>
        </p:xfrm>
        <a:graphic>
          <a:graphicData uri="http://schemas.openxmlformats.org/drawingml/2006/table">
            <a:tbl>
              <a:tblPr/>
              <a:tblGrid>
                <a:gridCol w="1473200"/>
                <a:gridCol w="1799303"/>
                <a:gridCol w="1038393"/>
                <a:gridCol w="806875"/>
                <a:gridCol w="806875"/>
              </a:tblGrid>
              <a:tr h="2045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Entidad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Delegación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Asiste</a:t>
                      </a: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226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Censo</a:t>
                      </a:r>
                      <a:endParaRPr lang="es-MX" sz="1000" b="1" i="0" u="none" strike="noStrike" baseline="30000" dirty="0" smtClean="0">
                        <a:solidFill>
                          <a:srgbClr val="FFFFFF"/>
                        </a:solidFill>
                        <a:latin typeface="Arial Narrow"/>
                      </a:endParaRPr>
                    </a:p>
                    <a:p>
                      <a:pPr algn="ctr" fontAlgn="ctr"/>
                      <a:r>
                        <a:rPr lang="es-MX" sz="1000" b="1" i="0" u="none" strike="noStrike" baseline="0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(Valor en la población objetivo)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Muestra</a:t>
                      </a:r>
                    </a:p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(Estimador)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Diferencia Absoluta</a:t>
                      </a: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latin typeface="Arial Narrow" pitchFamily="34" charset="0"/>
                        </a:rPr>
                        <a:t>Estados Unidos Mexicanos</a:t>
                      </a:r>
                    </a:p>
                  </a:txBody>
                  <a:tcPr marL="5240" marR="524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240" marR="524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 pitchFamily="34" charset="0"/>
                        </a:rPr>
                        <a:t>30.55</a:t>
                      </a:r>
                    </a:p>
                  </a:txBody>
                  <a:tcPr marL="5240" marR="524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 pitchFamily="34" charset="0"/>
                        </a:rPr>
                        <a:t>30.44</a:t>
                      </a:r>
                    </a:p>
                  </a:txBody>
                  <a:tcPr marL="5240" marR="524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 pitchFamily="34" charset="0"/>
                        </a:rPr>
                        <a:t>0.11</a:t>
                      </a:r>
                    </a:p>
                  </a:txBody>
                  <a:tcPr marL="5240" marR="524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28.39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28.18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002 Azcapotzalco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26.92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003 Coyoacán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26.92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1.07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004 Cuajimalpa de Morelos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30.30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30.98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005 Gustavo A. Madero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27.74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27.14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006 </a:t>
                      </a:r>
                      <a:r>
                        <a:rPr lang="es-MX" sz="1200" b="0" i="0" u="none" strike="noStrike" dirty="0" err="1">
                          <a:latin typeface="Arial Narrow"/>
                        </a:rPr>
                        <a:t>Iztacalco</a:t>
                      </a:r>
                      <a:endParaRPr lang="es-MX" sz="12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27.78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007 </a:t>
                      </a:r>
                      <a:r>
                        <a:rPr lang="es-MX" sz="1200" b="0" i="0" u="none" strike="noStrike" dirty="0" err="1">
                          <a:latin typeface="Arial Narrow"/>
                        </a:rPr>
                        <a:t>Iztapalapa</a:t>
                      </a:r>
                      <a:endParaRPr lang="es-MX" sz="12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29.20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28.99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008 La Magdalena Contreras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29.19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29.86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009 Milpa Alta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32.01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31.10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010 Álvaro Obregón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28.14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011 </a:t>
                      </a:r>
                      <a:r>
                        <a:rPr lang="es-MX" sz="1200" b="0" i="0" u="none" strike="noStrike" dirty="0" err="1">
                          <a:latin typeface="Arial Narrow"/>
                        </a:rPr>
                        <a:t>Tláhuac</a:t>
                      </a:r>
                      <a:endParaRPr lang="es-MX" sz="12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32.00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32.33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012 </a:t>
                      </a:r>
                      <a:r>
                        <a:rPr lang="es-MX" sz="1200" b="0" i="0" u="none" strike="noStrike" dirty="0" err="1">
                          <a:latin typeface="Arial Narrow"/>
                        </a:rPr>
                        <a:t>Tlalpan</a:t>
                      </a:r>
                      <a:endParaRPr lang="es-MX" sz="12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30.16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29.49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013 Xochimilco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30.67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32.17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-1.50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014 Benito Juárez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24.75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24.44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015 Cuauhtémoc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25.91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26.26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016 Miguel Hidalgo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26.06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26.26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453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017 Venustiano Carranza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27.10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26.87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0" y="188639"/>
            <a:ext cx="9144000" cy="1050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Estimadores del valor en la población</a:t>
            </a:r>
            <a:b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 base en una muestra probabilística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1181919" y="1136510"/>
            <a:ext cx="6916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Porcentaje de las viviendas particulares habitadas que disponen de drenaje</a:t>
            </a:r>
            <a:br>
              <a:rPr lang="es-MX" sz="1400" b="1" dirty="0" smtClean="0"/>
            </a:br>
            <a:r>
              <a:rPr lang="es-MX" sz="1400" b="1" dirty="0" smtClean="0"/>
              <a:t>a nivel nacional, para Colima y sus municipios</a:t>
            </a:r>
          </a:p>
          <a:p>
            <a:pPr lvl="0"/>
            <a:r>
              <a:rPr lang="es-MX" sz="1200" dirty="0" smtClean="0">
                <a:solidFill>
                  <a:prstClr val="black"/>
                </a:solidFill>
              </a:rPr>
              <a:t>Censo de Población y Vivienda 2010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253614" y="1879603"/>
          <a:ext cx="6226685" cy="4533900"/>
        </p:xfrm>
        <a:graphic>
          <a:graphicData uri="http://schemas.openxmlformats.org/drawingml/2006/table">
            <a:tbl>
              <a:tblPr/>
              <a:tblGrid>
                <a:gridCol w="1732059"/>
                <a:gridCol w="1595598"/>
                <a:gridCol w="1189290"/>
                <a:gridCol w="854869"/>
                <a:gridCol w="854869"/>
              </a:tblGrid>
              <a:tr h="272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Entidad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5967" marR="5967" marT="596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Municipio</a:t>
                      </a:r>
                    </a:p>
                  </a:txBody>
                  <a:tcPr marL="5967" marR="5967" marT="596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Disponen de drenaje</a:t>
                      </a:r>
                    </a:p>
                  </a:txBody>
                  <a:tcPr marL="5967" marR="5967" marT="596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957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Censo</a:t>
                      </a:r>
                      <a:endParaRPr lang="es-MX" sz="1000" b="1" i="0" u="none" strike="noStrike" baseline="30000" dirty="0" smtClean="0">
                        <a:solidFill>
                          <a:srgbClr val="FFFFFF"/>
                        </a:solidFill>
                        <a:latin typeface="Arial Narrow"/>
                      </a:endParaRPr>
                    </a:p>
                    <a:p>
                      <a:pPr algn="ctr" fontAlgn="ctr"/>
                      <a:r>
                        <a:rPr lang="es-MX" sz="1000" b="1" i="0" u="none" strike="noStrike" baseline="0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(Valor en la población objetivo)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Muestra</a:t>
                      </a:r>
                    </a:p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(Estimador)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Diferencia Absoluta</a:t>
                      </a:r>
                    </a:p>
                  </a:txBody>
                  <a:tcPr marL="5967" marR="5967" marT="596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</a:tr>
              <a:tr h="201170"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latin typeface="Arial Narrow" pitchFamily="34" charset="0"/>
                      </a:endParaRPr>
                    </a:p>
                  </a:txBody>
                  <a:tcPr marL="5967" marR="5967" marT="59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latin typeface="Arial Narrow" pitchFamily="34" charset="0"/>
                      </a:endParaRPr>
                    </a:p>
                  </a:txBody>
                  <a:tcPr marL="5967" marR="5967" marT="59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latin typeface="Arial Narrow" pitchFamily="34" charset="0"/>
                      </a:endParaRPr>
                    </a:p>
                  </a:txBody>
                  <a:tcPr marL="5967" marR="5967" marT="59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latin typeface="Arial Narrow" pitchFamily="34" charset="0"/>
                      </a:endParaRPr>
                    </a:p>
                  </a:txBody>
                  <a:tcPr marL="5967" marR="5967" marT="59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latin typeface="Arial Narrow" pitchFamily="34" charset="0"/>
                      </a:endParaRPr>
                    </a:p>
                  </a:txBody>
                  <a:tcPr marL="5967" marR="5967" marT="59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080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latin typeface="Arial Narrow" pitchFamily="34" charset="0"/>
                        </a:rPr>
                        <a:t>Estados Unidos Mexicanos</a:t>
                      </a:r>
                    </a:p>
                  </a:txBody>
                  <a:tcPr marL="36000" marR="36000" marT="5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36000" marR="36000" marT="5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latin typeface="Arial Narrow" pitchFamily="34" charset="0"/>
                        </a:rPr>
                        <a:t>90.30</a:t>
                      </a:r>
                    </a:p>
                  </a:txBody>
                  <a:tcPr marL="36000" marR="36000" marT="5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latin typeface="Arial Narrow" pitchFamily="34" charset="0"/>
                        </a:rPr>
                        <a:t>89.97</a:t>
                      </a:r>
                    </a:p>
                  </a:txBody>
                  <a:tcPr marL="36000" marR="36000" marT="5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latin typeface="Arial Narrow" pitchFamily="34" charset="0"/>
                        </a:rPr>
                        <a:t>0.33</a:t>
                      </a:r>
                    </a:p>
                  </a:txBody>
                  <a:tcPr marL="36000" marR="36000" marT="5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latin typeface="Arial Narrow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latin typeface="Arial Narrow"/>
                        </a:rPr>
                        <a:t>98.56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latin typeface="Arial Narrow"/>
                        </a:rPr>
                        <a:t>98.44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>
                          <a:latin typeface="Arial Narrow"/>
                        </a:rPr>
                        <a:t>0.11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001 Armería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-0.19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002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99.10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99.45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-0.35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003 Comala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0.68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004 Coquimatlán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98.42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97.33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1.09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005 Cuauhtémoc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99.15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98.62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0.53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006 Ixtlahuacán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94.57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92.73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1.84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007 Manzanillo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98.37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98.15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0.22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008 Minatitlán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96.57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96.60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-0.03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009 Tecomán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97.99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97.88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0.11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latin typeface="Arial Narrow"/>
                        </a:rPr>
                        <a:t>010 Villa de Álvarez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99.59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latin typeface="Arial Narrow"/>
                        </a:rPr>
                        <a:t>99.41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 dirty="0">
                          <a:latin typeface="Arial Narrow"/>
                        </a:rPr>
                        <a:t>0.18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0" y="188639"/>
            <a:ext cx="9144000" cy="1050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Estimadores del valor en la población</a:t>
            </a:r>
            <a:b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 base en una muestra probabilística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Encuesta </a:t>
            </a:r>
            <a:r>
              <a:rPr lang="es-MX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s-MX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ntercensal</a:t>
            </a:r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2015</a:t>
            </a:r>
            <a:b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</a:b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4879974"/>
          </a:xfrm>
        </p:spPr>
        <p:txBody>
          <a:bodyPr>
            <a:noAutofit/>
          </a:bodyPr>
          <a:lstStyle/>
          <a:p>
            <a:pPr marL="198438" indent="-198438">
              <a:lnSpc>
                <a:spcPct val="120000"/>
              </a:lnSpc>
              <a:spcBef>
                <a:spcPts val="0"/>
              </a:spcBef>
              <a:buNone/>
            </a:pPr>
            <a:r>
              <a:rPr lang="es-ES_tradnl" dirty="0" smtClean="0"/>
              <a:t>Objetivo:</a:t>
            </a:r>
          </a:p>
          <a:p>
            <a:pPr marL="198438" indent="-198438">
              <a:lnSpc>
                <a:spcPct val="120000"/>
              </a:lnSpc>
              <a:spcBef>
                <a:spcPts val="0"/>
              </a:spcBef>
              <a:buNone/>
            </a:pPr>
            <a:endParaRPr lang="es-ES_tradnl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s-MX" dirty="0" smtClean="0"/>
              <a:t>Generar información estadística actualizada que proporcione estimaciones con calidad </a:t>
            </a:r>
            <a:r>
              <a:rPr lang="es-MX" b="0" dirty="0" smtClean="0"/>
              <a:t>sobre el volumen, la composición y distribución de la población y de las viviendas del territorio nacional.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s-MX" b="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s-MX" b="0" dirty="0" smtClean="0"/>
              <a:t>Así como obtener </a:t>
            </a:r>
            <a:r>
              <a:rPr lang="es-MX" dirty="0" smtClean="0"/>
              <a:t>estimadores de proporciones, tasas y promedios para cada una de las variables estudiadas.</a:t>
            </a:r>
            <a:endParaRPr lang="es-MX" b="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s-ES_tradnl" b="0" dirty="0" smtClean="0"/>
          </a:p>
          <a:p>
            <a:pPr marL="198438" indent="-198438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_tradn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Bases metodológicas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6333" y="768025"/>
            <a:ext cx="8591334" cy="532195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s-MX" b="0" dirty="0" smtClean="0"/>
              <a:t>Las </a:t>
            </a:r>
            <a:r>
              <a:rPr lang="es-MX" dirty="0" smtClean="0"/>
              <a:t>unidades de estudio </a:t>
            </a:r>
            <a:r>
              <a:rPr lang="es-MX" b="0" dirty="0" smtClean="0"/>
              <a:t>son las </a:t>
            </a:r>
            <a:r>
              <a:rPr lang="es-MX" dirty="0" smtClean="0"/>
              <a:t>viviendas particulares habitadas, los residentes habituales de ellas </a:t>
            </a:r>
            <a:r>
              <a:rPr lang="es-MX" b="0" dirty="0" smtClean="0"/>
              <a:t>y</a:t>
            </a:r>
            <a:r>
              <a:rPr lang="es-MX" dirty="0" smtClean="0"/>
              <a:t> los hogares</a:t>
            </a:r>
            <a:r>
              <a:rPr lang="es-MX" b="0" dirty="0" smtClean="0"/>
              <a:t>, bajo el concepto de hogar censal.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s-MX" dirty="0" smtClean="0"/>
              <a:t>Entrevista directa </a:t>
            </a:r>
            <a:r>
              <a:rPr lang="es-MX" b="0" dirty="0" smtClean="0"/>
              <a:t>a un </a:t>
            </a:r>
            <a:r>
              <a:rPr lang="es-MX" dirty="0" smtClean="0"/>
              <a:t>informante adecuado.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s-MX" dirty="0" smtClean="0"/>
              <a:t>Cuestionario impreso.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s-MX" b="0" dirty="0" smtClean="0"/>
              <a:t>Muestreo por </a:t>
            </a:r>
            <a:r>
              <a:rPr lang="es-MX" dirty="0" smtClean="0"/>
              <a:t>conglomerados </a:t>
            </a:r>
            <a:r>
              <a:rPr lang="es-MX" b="0" dirty="0" smtClean="0"/>
              <a:t>(manzana, localidad rural) y en </a:t>
            </a:r>
            <a:r>
              <a:rPr lang="es-MX" dirty="0" smtClean="0"/>
              <a:t>una etapa de selección</a:t>
            </a:r>
            <a:r>
              <a:rPr lang="es-MX" b="0" dirty="0" smtClean="0"/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Tres visitas a las viviendas </a:t>
            </a: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habitadas en distinto horario o día, para conseguir la entrevista.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Periodo de levantamiento: </a:t>
            </a: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 al 27 </a:t>
            </a: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marzo </a:t>
            </a: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2015.</a:t>
            </a:r>
            <a:endParaRPr lang="es-MX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709056"/>
          <a:ext cx="8556171" cy="3510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04"/>
                <a:gridCol w="6432467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Clase de vivienda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Clase de vivienda particular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Casa única en el terreno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2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Casa y local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3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Casa en un terreno compartido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4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Casa agrupada (dúplex)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5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Departamento en edificio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6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Vivienda en vecindad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7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Cuarto en la azotea de un edificio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8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Local no construido para habitación </a:t>
                      </a:r>
                    </a:p>
                    <a:p>
                      <a:pPr marL="730250" indent="-457200" algn="l">
                        <a:buFont typeface="Arial" pitchFamily="34" charset="0"/>
                        <a:buAutoNum type="arabicPeriod" startAt="9"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Vivienda móvil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	Refugio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4363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0046"/>
                <a:gridCol w="684612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Materiales de construcción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Material en pisos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Tierra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Cemento firme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Mosaico, loseta, madera u otro recubrimiento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Material en paredes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Material de desecho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Lámina de cartón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Lámina de asbesto o metálica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Carrizo, bambú o palma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Embarro o bajareque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Madera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Adobe </a:t>
                      </a:r>
                    </a:p>
                    <a:p>
                      <a:pPr marL="719138" indent="-446088" algn="l">
                        <a:buFont typeface="Arial" pitchFamily="34" charset="0"/>
                        <a:buNone/>
                      </a:pP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Tabique, ladrillo, block, piedra, cantera, cemento o concreto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720931"/>
          <a:ext cx="8556171" cy="3235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15704"/>
                <a:gridCol w="6940467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Materiales de construcción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Material en techos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Material de desecho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Lámina de cartón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Lámina metálica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Lámina de asbesto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Palma o paja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Madera o tejamanil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Terrado con viguería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Teja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	Losa de concreto o viguetas con bovedilla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4790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8446"/>
                <a:gridCol w="694772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Tamaño y uso del espacio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Número de dormitorios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Número de cuartos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Lugar para cocinar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Dentro de la vivienda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En tejaban o enramada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En otro lugar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Servicios básicos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agua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Entubada dentro de la vivienda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Entubada fuera de la vivienda pero dentro del terreno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Acarrean agua de pozo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Acarrean agua de llave pública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Traen agua de otra vivienda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Tienen agua de pipa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Acarrean agua de río, arroyo o lago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Tienen agua de lluvia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3571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2618"/>
                <a:gridCol w="6773553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Servicios básicos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Suficiencia de agua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Suficiente todos los días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Algunos días insuficiente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Insuficiente todos los días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drenaje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Lugar de desalojo del drenaje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Red pública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Fosa séptica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Tubería que va a dar a una barranca o grieta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Tubería que va a dar a un río, lago o mar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Disponibilidad de energía eléctrica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709056"/>
          <a:ext cx="8556171" cy="2748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98732"/>
                <a:gridCol w="665743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instalación sanitaria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excusado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Admisión de agua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Tiene descarga directa de agua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Le echan agua con cubeta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No se le puede echar agua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Uso del excusado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Uso compartido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Uso exclusivo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>
                <a:solidFill>
                  <a:schemeClr val="tx2">
                    <a:lumMod val="50000"/>
                  </a:schemeClr>
                </a:solidFill>
                <a:effectLst/>
              </a:rPr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1600200"/>
            <a:ext cx="8364511" cy="4525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información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 una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palanca fundamental para el desarrollo económico y social de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las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naciones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endParaRPr lang="es-MX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conocimiento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la evolución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la composición, distribución y crecimiento de la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población, así como el análisis de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realidad socioeconómica,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proporciona a las Unidades del Estado mayor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 </a:t>
            </a:r>
            <a:r>
              <a:rPr lang="es-MX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enfrentar </a:t>
            </a:r>
            <a:r>
              <a:rPr lang="es-MX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 retos.</a:t>
            </a:r>
            <a:endParaRPr lang="es-MX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732806"/>
          <a:ext cx="8556171" cy="2992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66504"/>
                <a:gridCol w="6889667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Combustible para cocinar e instalación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Combustible para cocinar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Gas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Leña o carbón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Electricidad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Otro combustible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Ningún combustible </a:t>
                      </a:r>
                    </a:p>
                    <a:p>
                      <a:pPr marL="180975" indent="-180975" algn="l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estufa o fogón de leña o carbón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Con chimenea </a:t>
                      </a:r>
                    </a:p>
                    <a:p>
                      <a:pPr marL="719138" indent="-450850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Sin chimenea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3845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1646"/>
                <a:gridCol w="674452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Acceso a la vivienda 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Tenencia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Propia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Alquilada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Prestada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Ocupada en otra situación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Forma de adquisición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Autoconstrucción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Mandó construirla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Compra a empresa constructora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Compra a particular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Otra forma de adquisición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escrituras o título de propiedad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73431"/>
          <a:ext cx="8556171" cy="3540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61589"/>
                <a:gridCol w="629458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Prácticas y destino de los residuos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Prácticas con los residuos </a:t>
                      </a:r>
                    </a:p>
                    <a:p>
                      <a:pPr marL="719138" indent="-454025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Enterrar </a:t>
                      </a:r>
                    </a:p>
                    <a:p>
                      <a:pPr marL="719138" indent="-454025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Quemar </a:t>
                      </a:r>
                    </a:p>
                    <a:p>
                      <a:pPr marL="719138" indent="-454025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Alimentar animales </a:t>
                      </a:r>
                    </a:p>
                    <a:p>
                      <a:pPr marL="719138" indent="-454025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Vender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Destino de la basura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Entregar al servicio de recolección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Depositar en contenedor público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Depositar en basurero público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Arrojar en terrenos baldíos y vías públicas </a:t>
                      </a:r>
                    </a:p>
                    <a:p>
                      <a:pPr marL="719138" indent="-446088" algn="l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Arrojar a río, lago o barranca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3815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18789"/>
                <a:gridCol w="583738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bienes y tecnologías de la información y la comunicación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refrigerador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lavadora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automóvil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aparato para oír radio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televisor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televisor digital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computadora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línea telefónica fija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teléfono celular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Internet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televisión de paga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5325" y="1649681"/>
          <a:ext cx="8556171" cy="2291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6732"/>
                <a:gridCol w="614943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equipamiento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tinaco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cisterna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regadera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calentador de agua de gas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calentador de agua solar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Disponibilidad de medidor de luz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a) Características de las viviendas particulares habitadas (38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52806"/>
          <a:ext cx="8686801" cy="3657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57247"/>
                <a:gridCol w="632955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 y estructura de la población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 de personas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Lista de personas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Sexo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Edad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Situación conyugal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Vive con su pareja en unión libre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Está separada(o)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Está divorciada(o)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Es viuda(o)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Está casada(o)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Está soltera(o) 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8686801" cy="2712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4219"/>
                <a:gridCol w="661258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Parentesco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Parentesco con el jefe del hogar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Jefa(e)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Esposa(o) o pareja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Hija(o)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Nieta(o)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Nuera o yerno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Madre o padre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Suegra(o) 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8686801" cy="2987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83076"/>
                <a:gridCol w="650372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Afiliación a servicios de salud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Afiliación a servicios de salud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Del Seguro Popular o para una Nueva</a:t>
                      </a:r>
                      <a:r>
                        <a:rPr lang="es-MX" sz="18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Generación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Del Seguro Social (IMSS)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Del ISSSTE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Del ISSSTE Estatal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De Pemex, Defensa o Marina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De un seguro médico privado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De otra institución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No tiene derecho a servicios</a:t>
                      </a:r>
                      <a:r>
                        <a:rPr lang="es-MX" sz="18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médicos 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8686801" cy="3230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2447"/>
                <a:gridCol w="663435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Discapacidad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para caminar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para mover brazos o manos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visual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auditiva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de comunicación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de </a:t>
                      </a:r>
                      <a:r>
                        <a:rPr lang="es-MX" sz="20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autocuidado</a:t>
                      </a: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cognitiva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 y grado de limitación mental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95003" y="1210306"/>
          <a:ext cx="8989621" cy="4968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83253"/>
                <a:gridCol w="7506368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Educación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Asistencia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Escolaridad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Ninguno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Preescolar o </a:t>
                      </a:r>
                      <a:r>
                        <a:rPr lang="es-MX" sz="1800" b="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kinder</a:t>
                      </a: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Primaria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Secundaria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Normal con primaria o secundaria terminada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Normal con licenciatura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Preparatoria o bachillerato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Estudios técnicos o comerciales con primaria terminada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	Estudios técnicos o comerciales con secundaria</a:t>
                      </a:r>
                      <a:r>
                        <a:rPr lang="es-MX" sz="18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terminada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	Técnico superior universitario o profesional asociado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	Licenciatura o ingeniería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	Maestría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	Doctorado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Alfabetismo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Censos y conteos de población y vivienda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5427" y="774248"/>
            <a:ext cx="8411029" cy="302129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es-MX" sz="2400" b="0" dirty="0" smtClean="0"/>
              <a:t>México es uno de los pocos países que realiza </a:t>
            </a:r>
            <a:r>
              <a:rPr lang="es-MX" sz="2400" dirty="0" smtClean="0"/>
              <a:t>conteos </a:t>
            </a:r>
            <a:r>
              <a:rPr lang="es-MX" sz="2400" dirty="0" err="1" smtClean="0"/>
              <a:t>intercensales</a:t>
            </a:r>
            <a:r>
              <a:rPr lang="es-MX" sz="2400" b="0" dirty="0" smtClean="0"/>
              <a:t> y a la fecha se han efectuado </a:t>
            </a:r>
            <a:r>
              <a:rPr lang="es-MX" sz="2400" dirty="0" smtClean="0"/>
              <a:t>dos levantamientos</a:t>
            </a:r>
            <a:r>
              <a:rPr lang="es-MX" sz="2400" b="0" dirty="0" smtClean="0"/>
              <a:t> de ese tipo.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es-MX" sz="2400" b="0" dirty="0" smtClean="0"/>
              <a:t>En los </a:t>
            </a:r>
            <a:r>
              <a:rPr lang="es-MX" sz="2400" dirty="0" smtClean="0"/>
              <a:t>dos últimos</a:t>
            </a:r>
            <a:r>
              <a:rPr lang="es-MX" sz="2400" b="0" dirty="0" smtClean="0"/>
              <a:t> censos de población y en el Conteo de 1995 </a:t>
            </a:r>
            <a:r>
              <a:rPr lang="es-MX" sz="2400" dirty="0" smtClean="0"/>
              <a:t>se utilizó </a:t>
            </a:r>
            <a:r>
              <a:rPr lang="es-MX" sz="2400" b="0" dirty="0" smtClean="0"/>
              <a:t>un método de recolección que combina </a:t>
            </a:r>
            <a:r>
              <a:rPr lang="es-MX" sz="2400" dirty="0" smtClean="0"/>
              <a:t>un cuestionario básico </a:t>
            </a:r>
            <a:r>
              <a:rPr lang="es-MX" sz="2400" b="0" dirty="0" smtClean="0"/>
              <a:t>(censo) </a:t>
            </a:r>
            <a:r>
              <a:rPr lang="es-MX" sz="2400" dirty="0" smtClean="0"/>
              <a:t>con un cuestionario ampliado </a:t>
            </a:r>
            <a:r>
              <a:rPr lang="es-MX" sz="2400" b="0" dirty="0" smtClean="0"/>
              <a:t>(encuesta) que se aplicó a una muestra probabilística de viviendas.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s-MX" sz="2400" dirty="0" smtClean="0"/>
              <a:t>Permitió</a:t>
            </a:r>
            <a:r>
              <a:rPr lang="es-MX" sz="2400" b="0" dirty="0" smtClean="0"/>
              <a:t> enriquecer la </a:t>
            </a:r>
            <a:r>
              <a:rPr lang="es-MX" sz="2400" dirty="0" smtClean="0"/>
              <a:t>cobertura conceptual </a:t>
            </a:r>
            <a:r>
              <a:rPr lang="es-MX" sz="2400" b="0" dirty="0" smtClean="0"/>
              <a:t>de estos proyectos, logrando </a:t>
            </a:r>
            <a:r>
              <a:rPr lang="es-MX" sz="2400" dirty="0" smtClean="0"/>
              <a:t>ampliar la temática captada y profundizar en ella, </a:t>
            </a:r>
            <a:r>
              <a:rPr lang="es-MX" sz="2400" b="0" dirty="0" smtClean="0"/>
              <a:t>reduciendo costos y </a:t>
            </a:r>
            <a:r>
              <a:rPr lang="es-MX" sz="2400" dirty="0" smtClean="0"/>
              <a:t>mejorando la calidad de la información recolectada</a:t>
            </a:r>
            <a:r>
              <a:rPr lang="es-MX" sz="2400" b="0" dirty="0" smtClean="0"/>
              <a:t>, </a:t>
            </a:r>
            <a:r>
              <a:rPr lang="es-MX" sz="2400" dirty="0" smtClean="0"/>
              <a:t>así como la cobertura de la población y sus viviendas</a:t>
            </a:r>
            <a:r>
              <a:rPr lang="es-MX" sz="2400" b="0" dirty="0" smtClean="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8686801" cy="4846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45190"/>
                <a:gridCol w="6641611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Autoadscripción</a:t>
                      </a:r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indígena y afromexicana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Condición de pertenencia étnica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Nombre la etnia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Condición de pertenencia afromexicana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Condición de actividad económica</a:t>
                      </a:r>
                      <a:r>
                        <a:rPr lang="es-MX" sz="20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 posición en el trabajo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Condición de actividad económica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Verificación de la condición de actividad económica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Atendió su propio negocio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Ayuda en un negocio familiar o de otra persona (con o sin pago)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Hizo, vendió algún producto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Ofreció servicio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Crió animales o cultivó vegetales o granos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Tiene trabajo pero por algún motivo no trabajó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	Buscó trabajo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	Es jubilada(o) o pensionada(o)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	No ayudó ni trabajó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9698" y="1364667"/>
          <a:ext cx="7697846" cy="466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6156"/>
                <a:gridCol w="526169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Condición de actividad económica</a:t>
                      </a:r>
                      <a:r>
                        <a:rPr lang="es-MX" sz="20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 posición en el trabajo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Posición en el trabajo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	Empleada(o) y obrera(o)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	Jornalera(o) o peón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	Ayudante con pago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	Patrón(a) o empleador(a)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	Trabajador(a) por cuenta propia </a:t>
                      </a:r>
                    </a:p>
                    <a:p>
                      <a:pPr marL="719138" indent="-446088" algn="l" defTabSz="914400" rtl="0" eaLnBrk="1" latinLnBrk="0" hangingPunct="1"/>
                      <a:r>
                        <a:rPr lang="es-MX" sz="18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	Trabajador(a) familiar sin pago</a:t>
                      </a:r>
                      <a:endParaRPr lang="es-MX" sz="1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Prestaciones laborales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Reparto de utilidades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Ahorro para el retiro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Aguinaldo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Servicio médico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Guardería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Crédito para vivienda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Vacaciones con goce de sueldo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7677393" cy="4937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5990"/>
                <a:gridCol w="5581403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Fuente</a:t>
                      </a:r>
                      <a:r>
                        <a:rPr lang="es-MX" sz="2000" b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 ingresos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Ingresos por trabajo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Jubilación o pensión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Dinero de personas del país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Dinero de personas fuera del país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Programas de gobierno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Actividades no económicas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Cuidó o atendió niños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Cuidó o atendió personas enfermas o con discapacidad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Preparó los alimentos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Limpió la casa o lavó la ropa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Compró lo necesario para la vivienda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Pagó servicios 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Hizo reparaciones en la vivienda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Migración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Lugar de residencia hace cinco años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Temática seleccionada y en prueba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5324" y="1340931"/>
          <a:ext cx="8686801" cy="5364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0982"/>
                <a:gridCol w="687581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SUBTEMA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rial" pitchFamily="34" charset="0"/>
                          <a:cs typeface="Arial" pitchFamily="34" charset="0"/>
                        </a:rPr>
                        <a:t>VARIABLES Y CLASIFICACIÓN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Acceso a la alimentación</a:t>
                      </a:r>
                      <a:endParaRPr lang="es-MX" sz="2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Hogares que se quedaron sin comida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Mayores de edad con poca variedad de alimentos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Mayores de edad que no desayunaron, comieron o cenaron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Mayores de edad que comieron menos de lo que deberían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Mayores de edad que sintieron hambre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Mayores de edad que dejaron de comer un día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Menores de edad con poca variedad de alimentos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Menores de edad que comieron menos de lo que deberían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Disminución de cantidad de comida a menores de edad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Menores de edad que sintieron hambre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Menores de edad que se acostaron con hambre </a:t>
                      </a:r>
                    </a:p>
                    <a:p>
                      <a:pPr marL="176213" indent="-176213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MX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Menores de edad que dejaron de comer un día </a:t>
                      </a:r>
                      <a:endParaRPr lang="es-MX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542" y="783771"/>
            <a:ext cx="8294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tx2">
                  <a:lumMod val="50000"/>
                </a:schemeClr>
              </a:buClr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b) Características de la población (56 preguntas).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Diseño estadístico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1075"/>
            <a:ext cx="8338457" cy="47605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dirty="0" smtClean="0"/>
              <a:t>Estimar el</a:t>
            </a:r>
            <a:r>
              <a:rPr lang="es-MX" b="0" dirty="0" smtClean="0"/>
              <a:t> </a:t>
            </a:r>
            <a:r>
              <a:rPr lang="es-MX" dirty="0" smtClean="0"/>
              <a:t>total y la composición de la población,</a:t>
            </a:r>
            <a:r>
              <a:rPr lang="es-MX" b="0" dirty="0" smtClean="0"/>
              <a:t> </a:t>
            </a:r>
            <a:r>
              <a:rPr lang="es-MX" dirty="0" smtClean="0"/>
              <a:t>así como el total de viviendas </a:t>
            </a:r>
            <a:r>
              <a:rPr lang="es-MX" b="0" dirty="0" smtClean="0"/>
              <a:t>para los siguientes dominios geográficos de estudio:</a:t>
            </a:r>
          </a:p>
          <a:p>
            <a:pPr marL="0" indent="0">
              <a:buNone/>
            </a:pPr>
            <a:endParaRPr lang="es-MX" b="0" dirty="0" smtClean="0"/>
          </a:p>
          <a:p>
            <a:pPr>
              <a:spcBef>
                <a:spcPts val="0"/>
              </a:spcBef>
              <a:buClr>
                <a:schemeClr val="accent1"/>
              </a:buClr>
            </a:pPr>
            <a:r>
              <a:rPr lang="es-ES" b="0" dirty="0" smtClean="0"/>
              <a:t>Estados Unidos Mexicanos.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r>
              <a:rPr lang="es-ES" b="0" dirty="0" smtClean="0"/>
              <a:t>32 entidades federativas.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r>
              <a:rPr lang="es-ES" b="0" dirty="0" smtClean="0"/>
              <a:t>2 457 municipios.</a:t>
            </a:r>
          </a:p>
          <a:p>
            <a:pPr>
              <a:spcBef>
                <a:spcPts val="0"/>
              </a:spcBef>
            </a:pPr>
            <a:endParaRPr lang="es-ES" b="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17745" y="4497567"/>
            <a:ext cx="8371073" cy="97456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tIns="126960" bIns="76176" anchor="ctr">
            <a:spAutoFit/>
          </a:bodyPr>
          <a:lstStyle/>
          <a:p>
            <a:pPr>
              <a:defRPr/>
            </a:pPr>
            <a:r>
              <a:rPr lang="es-MX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MX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censarán los municipios con menos de 1 300 viviendas habitadas</a:t>
            </a: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en 2010.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50724" y="672636"/>
            <a:ext cx="8421328" cy="174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26960" bIns="76176" anchor="ctr">
            <a:spAutoFit/>
          </a:bodyPr>
          <a:lstStyle/>
          <a:p>
            <a:pPr algn="just"/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Adicionalmente se tendrán estimadores 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proporciones, tasas y promedios</a:t>
            </a: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para </a:t>
            </a:r>
            <a:r>
              <a:rPr lang="es-MX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cada una de las variables estudiadas</a:t>
            </a: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para los siguientes 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dominios geográficos </a:t>
            </a: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estudio:</a:t>
            </a:r>
            <a:endParaRPr lang="es-MX" sz="25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60439" y="2247834"/>
            <a:ext cx="7993626" cy="40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26960" bIns="76176" anchor="ctr">
            <a:spAutoFit/>
          </a:bodyPr>
          <a:lstStyle/>
          <a:p>
            <a:pPr marL="169863" indent="-1698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Estados Unidos Mexicanos.</a:t>
            </a:r>
          </a:p>
          <a:p>
            <a:pPr marL="169863" indent="-1698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32 entidades federativas.</a:t>
            </a:r>
          </a:p>
          <a:p>
            <a:pPr marL="169863" indent="-1698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2 457 municipios.</a:t>
            </a:r>
          </a:p>
          <a:p>
            <a:pPr marL="177800" indent="-177800" algn="just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Cuatro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tamaños de localidad por entidad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federativa. </a:t>
            </a:r>
          </a:p>
          <a:p>
            <a:pPr marL="177800" indent="-177800" algn="just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Cada una de las localidades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 50 mil y más habitantes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77800" indent="-177800" algn="just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Cualquier agrupación que por el tamaño de la muestra permita formar un dominio de estudio (zonas metropolitanas, regiones, etc.).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188640"/>
            <a:ext cx="8229600" cy="4320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Diseño estadístico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Tamaños de muestra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8856" y="810958"/>
          <a:ext cx="8761860" cy="4927775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2320604"/>
                <a:gridCol w="954224"/>
                <a:gridCol w="956930"/>
                <a:gridCol w="1424763"/>
                <a:gridCol w="1190846"/>
                <a:gridCol w="962075"/>
                <a:gridCol w="952418"/>
              </a:tblGrid>
              <a:tr h="6232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Clasificación de </a:t>
                      </a:r>
                      <a:r>
                        <a:rPr lang="es-MX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9053" marT="9053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Viviendas en muestra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9053" marT="90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Total de viviendas en muestra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Total de </a:t>
                      </a:r>
                      <a:r>
                        <a:rPr lang="es-MX" sz="1800" b="1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mpios</a:t>
                      </a:r>
                      <a:r>
                        <a:rPr lang="es-MX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% de </a:t>
                      </a:r>
                      <a:r>
                        <a:rPr lang="es-MX" sz="1800" b="1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mpios</a:t>
                      </a:r>
                      <a:r>
                        <a:rPr lang="es-MX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MX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% de muestra</a:t>
                      </a:r>
                      <a:endParaRPr lang="es-MX" sz="18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305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MX" sz="1800" b="1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Mín.</a:t>
                      </a:r>
                      <a:endParaRPr lang="es-MX" sz="1800" b="1" u="none" strike="noStrike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MX" sz="1800" b="1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Máx.</a:t>
                      </a:r>
                      <a:endParaRPr lang="es-MX" sz="1800" b="1" u="none" strike="noStrike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53" marR="36000" marT="9053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9473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Menos 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1 300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viviendas 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Censo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433 444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685 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27.9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</a:tr>
              <a:tr h="665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 menos 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viviendas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2 823 023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251 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50.9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46.5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</a:tr>
              <a:tr h="66745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 menos 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viviendas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s-MX" sz="1800" b="1" u="none" strike="noStrike" baseline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742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767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407 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16.6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28.7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</a:tr>
              <a:tr h="6731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 menos de 100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viviendas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273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473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46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1.9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</a:tr>
              <a:tr h="59473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000  </a:t>
                      </a:r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 más viviendas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800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795</a:t>
                      </a:r>
                      <a:r>
                        <a:rPr lang="es-MX" sz="1800" b="1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416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2.7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13.2</a:t>
                      </a:r>
                      <a:endParaRPr lang="es-MX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/>
                </a:tc>
              </a:tr>
              <a:tr h="402618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latin typeface="Arial" pitchFamily="34" charset="0"/>
                          <a:cs typeface="Arial" pitchFamily="34" charset="0"/>
                        </a:rPr>
                        <a:t>Totales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u="none" strike="noStrike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s-MX" sz="2000" b="1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068</a:t>
                      </a:r>
                      <a:r>
                        <a:rPr lang="es-MX" sz="2000" b="1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123 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s-MX" sz="2000" b="1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457 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s-MX" sz="20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36000" marT="36000" marB="3600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Estrategia general</a:t>
            </a:r>
            <a:br>
              <a:rPr lang="es-MX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30212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dirty="0" smtClean="0"/>
              <a:t>Dos operativos:</a:t>
            </a:r>
          </a:p>
          <a:p>
            <a:endParaRPr lang="es-MX" dirty="0" smtClean="0"/>
          </a:p>
          <a:p>
            <a:pPr marL="719138" lvl="1" indent="-719138">
              <a:buClr>
                <a:schemeClr val="accent1"/>
              </a:buClr>
              <a:buSzPct val="200000"/>
              <a:buFont typeface="+mj-lt"/>
              <a:buAutoNum type="arabicPeriod"/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julio a octubre de 2014</a:t>
            </a:r>
          </a:p>
          <a:p>
            <a:pPr marL="719138" lvl="1" indent="-719138" algn="just">
              <a:buClr>
                <a:schemeClr val="accent1"/>
              </a:buClr>
              <a:buSzPct val="200000"/>
              <a:buNone/>
            </a:pP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Actualizar el Marco Geoestadístico Nacional (MGN) y la información sobre entorno urbano y de las características de las localidades  </a:t>
            </a:r>
          </a:p>
          <a:p>
            <a:pPr marL="719138" lvl="1" indent="-719138">
              <a:buClr>
                <a:schemeClr val="accent1"/>
              </a:buClr>
              <a:buSzPct val="200000"/>
              <a:buFont typeface="+mj-lt"/>
              <a:buAutoNum type="arabicPeriod"/>
            </a:pPr>
            <a:endParaRPr lang="es-MX" sz="25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19138" lvl="1" indent="-719138">
              <a:buClr>
                <a:schemeClr val="accent1"/>
              </a:buClr>
              <a:buSzPct val="200000"/>
              <a:buFont typeface="+mj-lt"/>
              <a:buAutoNum type="arabicPeriod" startAt="2"/>
            </a:pP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 2 al 27 de marzo de 2015</a:t>
            </a:r>
          </a:p>
          <a:p>
            <a:pPr marL="719138" lvl="1" indent="-719138">
              <a:buClr>
                <a:schemeClr val="accent1"/>
              </a:buClr>
              <a:buSzPct val="200000"/>
              <a:buNone/>
            </a:pPr>
            <a:r>
              <a:rPr lang="es-MX" sz="25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Levantamiento de la Encuesta </a:t>
            </a:r>
            <a:r>
              <a:rPr lang="es-MX" sz="25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Intercensal</a:t>
            </a:r>
            <a:endParaRPr lang="es-MX" sz="25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398536" y="1444068"/>
            <a:ext cx="7458075" cy="358775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1400" b="1" dirty="0">
                <a:ea typeface="+mj-ea"/>
              </a:rPr>
              <a:t>Costo de los censos y conteos de </a:t>
            </a:r>
            <a:r>
              <a:rPr lang="es-MX" sz="1400" b="1" dirty="0" smtClean="0">
                <a:ea typeface="+mj-ea"/>
              </a:rPr>
              <a:t>población y vivienda</a:t>
            </a:r>
            <a:r>
              <a:rPr lang="es-MX" sz="1200" b="1" baseline="30000" dirty="0" smtClean="0">
                <a:ea typeface="+mj-ea"/>
              </a:rPr>
              <a:t>1</a:t>
            </a:r>
            <a:endParaRPr lang="es-MX" sz="1400" b="1" dirty="0">
              <a:ea typeface="+mj-ea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401097" y="1846167"/>
          <a:ext cx="5560143" cy="379339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70147"/>
                <a:gridCol w="1844998"/>
                <a:gridCol w="1844998"/>
              </a:tblGrid>
              <a:tr h="504661">
                <a:tc>
                  <a:txBody>
                    <a:bodyPr/>
                    <a:lstStyle/>
                    <a:p>
                      <a:pPr algn="ctr"/>
                      <a:r>
                        <a:rPr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Rubros</a:t>
                      </a:r>
                      <a:endParaRPr lang="es-MX" sz="1300" b="0" kern="1200" noProof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Conteo 2015</a:t>
                      </a:r>
                      <a:r>
                        <a:rPr lang="es-MX" sz="13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MX" sz="1200" b="1" kern="1200" baseline="30000" noProof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Encuesta </a:t>
                      </a:r>
                      <a:r>
                        <a:rPr lang="es-MX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intercensal</a:t>
                      </a:r>
                      <a:endParaRPr lang="es-MX" sz="1200" b="1" kern="1200" noProof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09277"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Costo total</a:t>
                      </a:r>
                      <a:r>
                        <a:rPr kumimoji="0" lang="es-ES" sz="12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s-ES" sz="1200" b="0" kern="1200" baseline="30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$6,622.65</a:t>
                      </a:r>
                      <a:endParaRPr kumimoji="0" lang="es-MX" sz="1300" b="1" kern="1200" noProof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$2,474.26</a:t>
                      </a:r>
                      <a:endParaRPr kumimoji="0" lang="es-MX" sz="1300" b="1" kern="1200" noProof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Población</a:t>
                      </a:r>
                      <a:r>
                        <a:rPr kumimoji="0" lang="es-ES" sz="12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s-ES" sz="12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121.0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23.8</a:t>
                      </a:r>
                      <a:r>
                        <a:rPr kumimoji="0" lang="es-MX" sz="13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2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Costo per cápita</a:t>
                      </a:r>
                      <a:endParaRPr kumimoji="0" lang="es-ES" sz="12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$54.7</a:t>
                      </a:r>
                      <a:endParaRPr kumimoji="0" lang="es-MX" sz="1300" b="1" kern="1200" baseline="30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$103.6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Viviendas</a:t>
                      </a:r>
                      <a:r>
                        <a:rPr kumimoji="0" lang="es-ES" sz="12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s-ES" sz="12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38.4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  <a:r>
                        <a:rPr kumimoji="0" lang="es-MX" sz="13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s-MX" sz="1300" b="1" kern="1200" baseline="30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59237"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ES" sz="12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Costo promedio </a:t>
                      </a:r>
                      <a:r>
                        <a:rPr kumimoji="0" lang="es-ES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por vivienda</a:t>
                      </a:r>
                      <a:endParaRPr kumimoji="0" lang="es-ES" sz="11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$172.6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$404.0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ES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Costo por pregunta</a:t>
                      </a:r>
                      <a:r>
                        <a:rPr kumimoji="0" lang="es-ES" sz="1200" kern="1200" baseline="300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s-ES" sz="12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$182.5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MX" sz="13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$32.9</a:t>
                      </a:r>
                      <a:endParaRPr kumimoji="0" lang="es-MX" sz="1300" b="1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6673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es-ES" sz="12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Tipo de cuestionarios</a:t>
                      </a:r>
                      <a:endParaRPr kumimoji="0" lang="es-ES" sz="12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1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Básico 29  y ampliado 75 preguntas</a:t>
                      </a:r>
                      <a:endParaRPr kumimoji="0" lang="es-ES" sz="11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MX" sz="1100" kern="1200" noProof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75 preguntas</a:t>
                      </a:r>
                      <a:endParaRPr kumimoji="0" lang="es-MX" sz="1100" b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398207" y="819150"/>
            <a:ext cx="8554064" cy="936625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cuadro presenta una estimación del costo que tendría el Conteo 2015 y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el costo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encuesta intercensal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 2015. 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s-MX" sz="1600" dirty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188640"/>
            <a:ext cx="8229600" cy="4320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Comparativo de costos</a:t>
            </a:r>
            <a:b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74855" y="5727349"/>
            <a:ext cx="84151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fontAlgn="auto">
              <a:spcAft>
                <a:spcPts val="0"/>
              </a:spcAft>
              <a:tabLst>
                <a:tab pos="176213" algn="l"/>
              </a:tabLst>
              <a:defRPr/>
            </a:pPr>
            <a:r>
              <a:rPr lang="es-MX" sz="1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MX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MX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MX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fin de hacer factible la comparación, todos los escenarios presupuestales se han actualizado a precios de 2015, a partir del promedio del INPC con año base 2010. </a:t>
            </a:r>
          </a:p>
          <a:p>
            <a:pPr marL="228600" indent="-228600" fontAlgn="auto">
              <a:spcAft>
                <a:spcPts val="0"/>
              </a:spcAft>
              <a:tabLst>
                <a:tab pos="176213" algn="l"/>
              </a:tabLst>
              <a:defRPr/>
            </a:pPr>
            <a:r>
              <a:rPr lang="es-MX" sz="1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MX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El costo total y por pregunta es en millones de pesos.</a:t>
            </a:r>
          </a:p>
          <a:p>
            <a:pPr marL="228600" indent="-228600" fontAlgn="auto">
              <a:spcAft>
                <a:spcPts val="0"/>
              </a:spcAft>
              <a:tabLst>
                <a:tab pos="176213" algn="l"/>
              </a:tabLst>
              <a:defRPr/>
            </a:pPr>
            <a:r>
              <a:rPr lang="es-MX" sz="1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Las cifras de población y viviendas se expresan en millones. </a:t>
            </a:r>
            <a:endParaRPr lang="es-MX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Aft>
                <a:spcPts val="0"/>
              </a:spcAft>
              <a:tabLst>
                <a:tab pos="176213" algn="l"/>
              </a:tabLst>
              <a:defRPr/>
            </a:pPr>
            <a:r>
              <a:rPr lang="es-MX" sz="1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MX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El presupuesto para el Conteo 2015 se basa en la proyección de población  y toma como base un proyecto similar al del Censo 2010.</a:t>
            </a:r>
          </a:p>
          <a:p>
            <a:pPr marL="228600" indent="-228600" fontAlgn="auto">
              <a:spcAft>
                <a:spcPts val="0"/>
              </a:spcAft>
              <a:tabLst>
                <a:tab pos="176213" algn="l"/>
              </a:tabLst>
              <a:defRPr/>
            </a:pPr>
            <a:r>
              <a:rPr lang="es-MX" sz="1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s-MX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Tamaño de muestra de la Encuesta Intercensal.</a:t>
            </a:r>
            <a:endParaRPr lang="es-MX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Conclusiones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5238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sz="2200" b="0" dirty="0" smtClean="0"/>
              <a:t>La Encuesta Intercensal con </a:t>
            </a:r>
            <a:r>
              <a:rPr lang="es-MX" sz="2200" dirty="0" smtClean="0"/>
              <a:t>6.1 millones de viviendas </a:t>
            </a:r>
            <a:r>
              <a:rPr lang="es-MX" sz="2200" b="0" dirty="0" smtClean="0"/>
              <a:t>permitirá obtener </a:t>
            </a:r>
            <a:r>
              <a:rPr lang="es-MX" sz="2200" dirty="0" smtClean="0"/>
              <a:t>estimadores con mayor precisión </a:t>
            </a:r>
            <a:r>
              <a:rPr lang="es-MX" sz="2200" b="0" dirty="0" smtClean="0"/>
              <a:t>que los </a:t>
            </a:r>
            <a:r>
              <a:rPr lang="es-MX" sz="2200" dirty="0" smtClean="0"/>
              <a:t>alcanzados </a:t>
            </a:r>
            <a:r>
              <a:rPr lang="es-MX" sz="2200" b="0" dirty="0" smtClean="0"/>
              <a:t>con la </a:t>
            </a:r>
            <a:r>
              <a:rPr lang="es-MX" sz="2200" dirty="0" smtClean="0"/>
              <a:t>muestra de 2.9 millones del Censo 2010</a:t>
            </a:r>
            <a:r>
              <a:rPr lang="es-MX" sz="2200" b="0" dirty="0" smtClean="0"/>
              <a:t>, </a:t>
            </a:r>
            <a:r>
              <a:rPr lang="es-MX" sz="2200" dirty="0" smtClean="0"/>
              <a:t>que son muy cercanos a los valores de la población objetivo</a:t>
            </a:r>
            <a:r>
              <a:rPr lang="es-MX" sz="2200" b="0" dirty="0" smtClean="0"/>
              <a:t>, como se observa en el ejercicio de comparación.</a:t>
            </a:r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endParaRPr lang="es-MX" sz="2200" b="0" dirty="0" smtClean="0"/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ES_tradnl" sz="2200" b="0" dirty="0" smtClean="0"/>
              <a:t>Un </a:t>
            </a:r>
            <a:r>
              <a:rPr lang="es-ES_tradnl" sz="2200" dirty="0" smtClean="0"/>
              <a:t>menor número de personal </a:t>
            </a:r>
            <a:r>
              <a:rPr lang="es-ES_tradnl" sz="2200" b="0" dirty="0" smtClean="0"/>
              <a:t>en la </a:t>
            </a:r>
            <a:r>
              <a:rPr lang="es-ES_tradnl" sz="2200" dirty="0" smtClean="0"/>
              <a:t>encuesta</a:t>
            </a:r>
            <a:r>
              <a:rPr lang="es-ES_tradnl" sz="2200" b="0" dirty="0" smtClean="0"/>
              <a:t> (</a:t>
            </a:r>
            <a:r>
              <a:rPr lang="es-ES_tradnl" sz="2200" dirty="0" smtClean="0"/>
              <a:t>41 mil</a:t>
            </a:r>
            <a:r>
              <a:rPr lang="es-ES_tradnl" sz="2200" b="0" dirty="0" smtClean="0"/>
              <a:t> enumeradores, frente a </a:t>
            </a:r>
            <a:r>
              <a:rPr lang="es-ES_tradnl" sz="2200" dirty="0" smtClean="0"/>
              <a:t>126 mil en el conteo</a:t>
            </a:r>
            <a:r>
              <a:rPr lang="es-ES_tradnl" sz="2200" b="0" dirty="0" smtClean="0"/>
              <a:t>) permitirá un </a:t>
            </a:r>
            <a:r>
              <a:rPr lang="es-ES_tradnl" sz="2200" dirty="0" smtClean="0"/>
              <a:t>mejor perfil, selección, capacitación, control y supervisión </a:t>
            </a:r>
            <a:r>
              <a:rPr lang="es-ES_tradnl" sz="2200" b="0" dirty="0" smtClean="0"/>
              <a:t>del personal operativo y, por lo tanto, </a:t>
            </a:r>
            <a:r>
              <a:rPr lang="es-ES_tradnl" sz="2200" dirty="0" smtClean="0"/>
              <a:t>hace posible incrementar el número de temas y preguntas.</a:t>
            </a:r>
            <a:endParaRPr lang="es-MX" sz="2200" dirty="0" smtClean="0"/>
          </a:p>
          <a:p>
            <a:pPr algn="just">
              <a:spcBef>
                <a:spcPts val="0"/>
              </a:spcBef>
              <a:buClr>
                <a:schemeClr val="accent1"/>
              </a:buClr>
              <a:buNone/>
            </a:pPr>
            <a:endParaRPr lang="es-MX" sz="2200" b="0" dirty="0" smtClean="0"/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sz="2200" b="0" dirty="0" smtClean="0"/>
              <a:t>La </a:t>
            </a:r>
            <a:r>
              <a:rPr lang="es-MX" sz="2200" dirty="0" smtClean="0"/>
              <a:t>reducción de costos</a:t>
            </a:r>
            <a:r>
              <a:rPr lang="es-MX" sz="2200" b="0" dirty="0" smtClean="0"/>
              <a:t> es importante, pues es prácticamente </a:t>
            </a:r>
            <a:r>
              <a:rPr lang="es-MX" sz="2200" dirty="0" smtClean="0"/>
              <a:t>2/3 partes más económica la Encuesta Intercensal que realizar el  Conteo.</a:t>
            </a:r>
          </a:p>
          <a:p>
            <a:pPr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es-MX" sz="2400" b="0" dirty="0" smtClean="0"/>
              <a:t>  </a:t>
            </a:r>
            <a:endParaRPr lang="es-MX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258888" y="1806575"/>
            <a:ext cx="72009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6213" indent="-176213" algn="just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Año para el cumplimiento de los Objetivos de Desarrollo del Milenio.</a:t>
            </a:r>
          </a:p>
          <a:p>
            <a:pPr marL="176213" indent="-176213" algn="just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Punto de referencia para evaluar los avances de la Agenda de Desarrollo Post 2015 planteada por la Organización de las Naciones Unidas. </a:t>
            </a:r>
          </a:p>
          <a:p>
            <a:pPr marL="176213" indent="-176213" algn="just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Mitad del periodo </a:t>
            </a:r>
            <a:r>
              <a:rPr lang="es-MX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la administración federal actual. Ello implica la necesidad de conocer los avances y las áreas de oportunidad que muestran los planes y programas en los que se viene trabajando.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85593" y="1196975"/>
            <a:ext cx="239520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2015 significa: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7200" y="188640"/>
            <a:ext cx="8229600" cy="4320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Introducción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Conclusiones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5238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sz="2400" b="0" dirty="0" smtClean="0"/>
              <a:t>La </a:t>
            </a:r>
            <a:r>
              <a:rPr lang="es-MX" sz="2400" dirty="0" smtClean="0"/>
              <a:t>actualización del Marco Geoestadístico Nacional </a:t>
            </a:r>
            <a:r>
              <a:rPr lang="es-MX" sz="2400" b="0" dirty="0" smtClean="0"/>
              <a:t>permite considerar </a:t>
            </a:r>
            <a:r>
              <a:rPr lang="es-MX" sz="2400" dirty="0" smtClean="0"/>
              <a:t>a toda la población y sus viviendas en la selección de la muestra</a:t>
            </a:r>
            <a:r>
              <a:rPr lang="es-MX" sz="2400" b="0" dirty="0" smtClean="0"/>
              <a:t> con lo que se obtendrían </a:t>
            </a:r>
            <a:r>
              <a:rPr lang="es-MX" sz="2400" dirty="0" smtClean="0"/>
              <a:t>estimaciones actualizadas </a:t>
            </a:r>
            <a:r>
              <a:rPr lang="es-MX" sz="2400" b="0" dirty="0" smtClean="0"/>
              <a:t>y con gran precisión y confianza.</a:t>
            </a:r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endParaRPr lang="es-MX" sz="2400" b="0" dirty="0" smtClean="0"/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sz="2400" b="0" dirty="0" smtClean="0"/>
              <a:t>Los </a:t>
            </a:r>
            <a:r>
              <a:rPr lang="es-MX" sz="2400" dirty="0" smtClean="0"/>
              <a:t>resultados definitivos </a:t>
            </a:r>
            <a:r>
              <a:rPr lang="es-MX" sz="2400" b="0" dirty="0" smtClean="0"/>
              <a:t>se tendrían </a:t>
            </a:r>
            <a:r>
              <a:rPr lang="es-MX" sz="2400" dirty="0" smtClean="0"/>
              <a:t>en siete meses </a:t>
            </a:r>
            <a:r>
              <a:rPr lang="es-MX" sz="2400" b="0" dirty="0" smtClean="0"/>
              <a:t>después de concluido el levantamiento de la información.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endParaRPr lang="es-MX" sz="2400" b="0" dirty="0" smtClean="0"/>
          </a:p>
          <a:p>
            <a:pPr>
              <a:spcBef>
                <a:spcPts val="0"/>
              </a:spcBef>
              <a:buClr>
                <a:schemeClr val="accent1"/>
              </a:buClr>
            </a:pPr>
            <a:r>
              <a:rPr lang="es-MX" sz="2400" b="0" dirty="0" smtClean="0"/>
              <a:t>Todo lo anterior, </a:t>
            </a:r>
            <a:r>
              <a:rPr lang="es-ES_tradnl" sz="2400" b="0" dirty="0" smtClean="0"/>
              <a:t>da como resultado </a:t>
            </a:r>
            <a:r>
              <a:rPr lang="es-ES_tradnl" sz="2400" dirty="0" smtClean="0"/>
              <a:t>una mayor calidad de la información que en un conteo</a:t>
            </a:r>
            <a:r>
              <a:rPr lang="es-ES_tradnl" sz="2000" b="0" dirty="0" smtClean="0"/>
              <a:t>.</a:t>
            </a:r>
            <a:endParaRPr lang="es-MX" sz="2000" b="0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None/>
            </a:pPr>
            <a:endParaRPr lang="es-MX" sz="22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973018" y="1634218"/>
            <a:ext cx="518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36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Muchas gracias!!!!</a:t>
            </a:r>
          </a:p>
          <a:p>
            <a:pPr algn="ctr">
              <a:lnSpc>
                <a:spcPct val="150000"/>
              </a:lnSpc>
            </a:pPr>
            <a:r>
              <a:rPr lang="es-MX" sz="2200" b="1" kern="1500" spc="0" baseline="0" dirty="0" smtClean="0">
                <a:solidFill>
                  <a:srgbClr val="002060"/>
                </a:solidFill>
                <a:latin typeface="Helvetica" pitchFamily="34" charset="0"/>
              </a:rPr>
              <a:t>Roberto Ruiz Ramírez</a:t>
            </a:r>
          </a:p>
          <a:p>
            <a:pPr algn="ctr">
              <a:lnSpc>
                <a:spcPct val="150000"/>
              </a:lnSpc>
            </a:pPr>
            <a:r>
              <a:rPr lang="es-MX" sz="2200" b="1" kern="1500" dirty="0" smtClean="0">
                <a:solidFill>
                  <a:srgbClr val="002060"/>
                </a:solidFill>
                <a:latin typeface="Helvetica" pitchFamily="34" charset="0"/>
              </a:rPr>
              <a:t>roberto.ruiz@inegi.org.mx</a:t>
            </a:r>
            <a:endParaRPr lang="es-MX" sz="1800" b="1" kern="1500" spc="0" baseline="0" dirty="0">
              <a:solidFill>
                <a:srgbClr val="002060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Introducción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302129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b="0" dirty="0" smtClean="0"/>
              <a:t>El</a:t>
            </a:r>
            <a:r>
              <a:rPr lang="es-MX" dirty="0" smtClean="0"/>
              <a:t> Instituto </a:t>
            </a:r>
            <a:r>
              <a:rPr lang="es-MX" dirty="0"/>
              <a:t>Nacional de Estadística y Geografía (INEGI)</a:t>
            </a:r>
            <a:r>
              <a:rPr lang="es-MX" b="0" dirty="0"/>
              <a:t>, como organismo autónomo responsable de coordinar y dirigir el </a:t>
            </a:r>
            <a:r>
              <a:rPr lang="es-MX" b="0" i="1" dirty="0"/>
              <a:t>Sistema Nacional de Información Estadística y Geográfica (SNIEG) </a:t>
            </a:r>
            <a:r>
              <a:rPr lang="es-MX" b="0" dirty="0"/>
              <a:t>y encargado de producir y difundir información de interés nacional para toda la sociedad, plantea realizar una encuesta </a:t>
            </a:r>
            <a:r>
              <a:rPr lang="es-MX" b="0" dirty="0" err="1"/>
              <a:t>intercensal</a:t>
            </a:r>
            <a:r>
              <a:rPr lang="es-MX" b="0" dirty="0"/>
              <a:t> </a:t>
            </a:r>
            <a:r>
              <a:rPr lang="es-MX" b="0" dirty="0" smtClean="0"/>
              <a:t>en 2015.</a:t>
            </a:r>
          </a:p>
          <a:p>
            <a:pPr>
              <a:spcBef>
                <a:spcPts val="0"/>
              </a:spcBef>
              <a:buNone/>
            </a:pPr>
            <a:endParaRPr lang="es-MX" b="0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197735" y="4034019"/>
          <a:ext cx="6748529" cy="2561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Encuestas de población y vivienda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871893"/>
            <a:ext cx="8440057" cy="5006769"/>
          </a:xfrm>
        </p:spPr>
        <p:txBody>
          <a:bodyPr>
            <a:noAutofit/>
          </a:bodyPr>
          <a:lstStyle/>
          <a:p>
            <a:pPr marL="198438" indent="-198438">
              <a:spcBef>
                <a:spcPts val="0"/>
              </a:spcBef>
              <a:buNone/>
            </a:pPr>
            <a:r>
              <a:rPr lang="es-ES_tradnl" dirty="0" smtClean="0"/>
              <a:t>Ventajas:</a:t>
            </a:r>
          </a:p>
          <a:p>
            <a:pPr marL="198438" indent="-198438">
              <a:spcBef>
                <a:spcPts val="0"/>
              </a:spcBef>
              <a:buFontTx/>
              <a:buChar char="•"/>
            </a:pPr>
            <a:endParaRPr lang="es-ES_tradnl" b="0" dirty="0" smtClean="0"/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Mayor cobertura temática.</a:t>
            </a:r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Mayor calidad de la información que en un censo.</a:t>
            </a:r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Tiempo corto para la producción de resultados.</a:t>
            </a:r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Costo menor en comparación con un censo.</a:t>
            </a:r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Mejor selección, capacitación, control y supervisión debido a un número reducido de personal y mejor perfil.</a:t>
            </a:r>
          </a:p>
          <a:p>
            <a:pPr marL="198438" indent="-198438">
              <a:spcBef>
                <a:spcPts val="0"/>
              </a:spcBef>
            </a:pPr>
            <a:endParaRPr lang="es-ES_tradnl" b="0" dirty="0" smtClean="0"/>
          </a:p>
          <a:p>
            <a:pPr marL="198438" indent="-198438">
              <a:spcBef>
                <a:spcPts val="0"/>
              </a:spcBef>
              <a:buNone/>
            </a:pPr>
            <a:r>
              <a:rPr lang="es-ES_tradnl" dirty="0" smtClean="0"/>
              <a:t>Limitaciones:</a:t>
            </a:r>
          </a:p>
          <a:p>
            <a:pPr marL="198438" indent="-198438">
              <a:spcBef>
                <a:spcPts val="0"/>
              </a:spcBef>
            </a:pPr>
            <a:endParaRPr lang="es-ES_tradnl" b="0" dirty="0" smtClean="0"/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Desglose geográfico limitado a los dominios de estudio.</a:t>
            </a:r>
          </a:p>
          <a:p>
            <a:pPr marL="198438" indent="-198438">
              <a:spcBef>
                <a:spcPts val="0"/>
              </a:spcBef>
              <a:buClr>
                <a:schemeClr val="accent1"/>
              </a:buClr>
              <a:buFontTx/>
              <a:buChar char="•"/>
            </a:pPr>
            <a:r>
              <a:rPr lang="es-ES_tradnl" sz="2200" b="0" dirty="0" smtClean="0"/>
              <a:t>No es posible el estudio de atributos poco frecuentes en la población.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732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Estimadores del valor en la población</a:t>
            </a:r>
            <a:b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lang="es-MX" dirty="0" smtClean="0">
                <a:solidFill>
                  <a:schemeClr val="tx2">
                    <a:lumMod val="50000"/>
                  </a:schemeClr>
                </a:solidFill>
                <a:effectLst/>
              </a:rPr>
              <a:t>con base en encuestas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472" y="1240407"/>
            <a:ext cx="8893278" cy="480029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es-MX" b="0" dirty="0" smtClean="0"/>
              <a:t>Con el fin de establecer las posibilidades que presenta una muestra, </a:t>
            </a:r>
            <a:r>
              <a:rPr lang="es-MX" dirty="0" smtClean="0"/>
              <a:t>se comparan </a:t>
            </a:r>
            <a:r>
              <a:rPr lang="es-MX" b="0" dirty="0" smtClean="0"/>
              <a:t>los </a:t>
            </a:r>
            <a:r>
              <a:rPr lang="es-MX" dirty="0" smtClean="0"/>
              <a:t>valores en la población </a:t>
            </a:r>
            <a:r>
              <a:rPr lang="es-MX" b="0" dirty="0" smtClean="0"/>
              <a:t>y los </a:t>
            </a:r>
            <a:r>
              <a:rPr lang="es-MX" dirty="0" smtClean="0"/>
              <a:t>estimadores </a:t>
            </a:r>
            <a:r>
              <a:rPr lang="es-MX" b="0" dirty="0" smtClean="0"/>
              <a:t>obtenidos en la </a:t>
            </a:r>
            <a:r>
              <a:rPr lang="es-MX" dirty="0" smtClean="0"/>
              <a:t>muestra probabilística de 2.9 millones de viviendas </a:t>
            </a:r>
            <a:r>
              <a:rPr lang="es-MX" b="0" dirty="0" smtClean="0"/>
              <a:t>del Censo 2010</a:t>
            </a:r>
            <a:r>
              <a:rPr lang="es-MX" dirty="0" smtClean="0"/>
              <a:t>,</a:t>
            </a:r>
            <a:r>
              <a:rPr lang="es-MX" b="0" dirty="0" smtClean="0"/>
              <a:t> para ello se tienen: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None/>
            </a:pPr>
            <a:r>
              <a:rPr lang="es-MX" b="0" dirty="0" smtClean="0"/>
              <a:t>  </a:t>
            </a:r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b="0" dirty="0" smtClean="0"/>
              <a:t>El </a:t>
            </a:r>
            <a:r>
              <a:rPr lang="es-MX" dirty="0" smtClean="0"/>
              <a:t>cuestionario básico </a:t>
            </a:r>
            <a:r>
              <a:rPr lang="es-MX" b="0" dirty="0" smtClean="0"/>
              <a:t>(29 preguntas),</a:t>
            </a:r>
            <a:r>
              <a:rPr lang="es-MX" dirty="0" smtClean="0"/>
              <a:t> </a:t>
            </a:r>
            <a:r>
              <a:rPr lang="es-MX" b="0" dirty="0" smtClean="0"/>
              <a:t>que es de donde se obtiene </a:t>
            </a:r>
            <a:r>
              <a:rPr lang="es-MX" dirty="0" smtClean="0"/>
              <a:t>la cuenta exhaustiva </a:t>
            </a:r>
            <a:r>
              <a:rPr lang="es-MX" b="0" dirty="0" smtClean="0"/>
              <a:t>de toda la población y por ende el “</a:t>
            </a:r>
            <a:r>
              <a:rPr lang="es-MX" dirty="0" smtClean="0"/>
              <a:t>valor en la población</a:t>
            </a:r>
            <a:r>
              <a:rPr lang="es-MX" b="0" dirty="0" smtClean="0"/>
              <a:t>”</a:t>
            </a:r>
            <a:r>
              <a:rPr lang="es-MX" dirty="0" smtClean="0"/>
              <a:t>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endParaRPr lang="es-MX" b="0" dirty="0" smtClean="0"/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es-MX" b="0" dirty="0" smtClean="0"/>
              <a:t>El </a:t>
            </a:r>
            <a:r>
              <a:rPr lang="es-MX" dirty="0" smtClean="0"/>
              <a:t>cuestionario ampliado </a:t>
            </a:r>
            <a:r>
              <a:rPr lang="es-MX" b="0" dirty="0" smtClean="0"/>
              <a:t>(75 preguntas),</a:t>
            </a:r>
            <a:r>
              <a:rPr lang="es-MX" dirty="0" smtClean="0"/>
              <a:t>  </a:t>
            </a:r>
            <a:r>
              <a:rPr lang="es-MX" b="0" dirty="0" smtClean="0"/>
              <a:t>que se captó en la </a:t>
            </a:r>
            <a:r>
              <a:rPr lang="es-MX" dirty="0" smtClean="0"/>
              <a:t>muestra </a:t>
            </a:r>
            <a:r>
              <a:rPr lang="es-MX" b="0" dirty="0" smtClean="0"/>
              <a:t>y proporciona los “</a:t>
            </a:r>
            <a:r>
              <a:rPr lang="es-MX" dirty="0" smtClean="0"/>
              <a:t>estimadores</a:t>
            </a:r>
            <a:r>
              <a:rPr lang="es-MX" b="0" dirty="0" smtClean="0"/>
              <a:t>” de proporciones, medias y porcentajes </a:t>
            </a:r>
            <a:r>
              <a:rPr lang="es-MX" dirty="0" smtClean="0"/>
              <a:t>para  todas las viviendas y los residentes habituales del país</a:t>
            </a:r>
            <a:r>
              <a:rPr lang="es-MX" b="0" dirty="0" smtClean="0"/>
              <a:t>.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None/>
            </a:pPr>
            <a:endParaRPr lang="es-MX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39"/>
            <a:ext cx="9144000" cy="10502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Estimadores del valor en la población</a:t>
            </a:r>
            <a:br>
              <a:rPr lang="es-MX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con base en una muestra probabilística</a:t>
            </a:r>
            <a:endParaRPr lang="es-MX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181101" y="1638307"/>
          <a:ext cx="5930899" cy="4644274"/>
        </p:xfrm>
        <a:graphic>
          <a:graphicData uri="http://schemas.openxmlformats.org/drawingml/2006/table">
            <a:tbl>
              <a:tblPr/>
              <a:tblGrid>
                <a:gridCol w="1948529"/>
                <a:gridCol w="1132458"/>
                <a:gridCol w="1015325"/>
                <a:gridCol w="1015325"/>
                <a:gridCol w="819262"/>
              </a:tblGrid>
              <a:tr h="2642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Entidades seleccionadas</a:t>
                      </a:r>
                    </a:p>
                  </a:txBody>
                  <a:tcPr marL="5326" marR="5326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Población </a:t>
                      </a:r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total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5326" marR="5326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2000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Censo</a:t>
                      </a:r>
                      <a:r>
                        <a:rPr lang="es-MX" sz="1000" b="1" i="0" u="none" strike="noStrike" baseline="30000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MX" sz="1000" b="1" i="0" u="none" strike="noStrike" baseline="0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(Valor en la población objetivo)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Muestra</a:t>
                      </a:r>
                    </a:p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(Estimador)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smtClean="0">
                          <a:solidFill>
                            <a:srgbClr val="FFFFFF"/>
                          </a:solidFill>
                          <a:latin typeface="Arial Narrow"/>
                        </a:rPr>
                        <a:t>Diferencia</a:t>
                      </a:r>
                      <a:br>
                        <a:rPr lang="es-MX" sz="1000" b="1" i="0" u="none" strike="noStrike" smtClean="0">
                          <a:solidFill>
                            <a:srgbClr val="FFFFFF"/>
                          </a:solidFill>
                          <a:latin typeface="Arial Narrow"/>
                        </a:rPr>
                      </a:br>
                      <a:r>
                        <a:rPr lang="es-MX" sz="1000" b="1" i="0" u="none" strike="noStrike" smtClean="0">
                          <a:solidFill>
                            <a:srgbClr val="FFFFFF"/>
                          </a:solidFill>
                          <a:latin typeface="Arial Narrow"/>
                        </a:rPr>
                        <a:t>absoluta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 Narrow"/>
                        </a:rPr>
                        <a:t>Diferencia </a:t>
                      </a:r>
                      <a:r>
                        <a:rPr lang="es-MX" sz="1000" b="1" i="0" u="none" strike="noStrike" smtClean="0">
                          <a:solidFill>
                            <a:srgbClr val="FFFFFF"/>
                          </a:solidFill>
                          <a:latin typeface="Arial Narrow"/>
                        </a:rPr>
                        <a:t>relativa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</a:tr>
              <a:tr h="14675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 Narrow"/>
                        </a:rPr>
                        <a:t> 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latin typeface="Arial Narrow"/>
                        </a:rPr>
                        <a:t> 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latin typeface="Arial Narrow"/>
                        </a:rPr>
                        <a:t> 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426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latin typeface="Arial Narrow"/>
                        </a:rPr>
                        <a:t>Estados Unidos Mexicanos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 112 336 538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 111 960 139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  376 399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01 Aguascalientes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1 184 996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1 178 800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6 196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02 Baja California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3 155 070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3 123 385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31 685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0.010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03 Baja California Sur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637 026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633 854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3 172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04 Campeche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822 441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816 916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5 525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0.007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05 Coahuila de Zaragoza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2 748 391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2 739 691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8 700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06 Colima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650 555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647 654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2 901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07 Chiapas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4 796 580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4 788 162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8 418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08 Chihuahua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3 406 465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3 390 459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16 006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09 Distrito Federal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8 851 080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8 783 909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 67 171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10 Durango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1 632 934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1 624 841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8 093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0.005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11 Guanajuato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5 486 372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5 474 270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12 102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12 Guerrero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3 388 768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3 380 094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8 674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13 Hidalgo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2 665 018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2 674 391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-  9 373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-0.004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14 Jalisco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7 350 682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7 323 176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27 506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034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15 México</a:t>
                      </a:r>
                    </a:p>
                  </a:txBody>
                  <a:tcPr marL="5326" marR="5326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15 175 862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 15 123 304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  52 558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/>
                        </a:rPr>
                        <a:t>0.003</a:t>
                      </a: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146756">
                <a:tc>
                  <a:txBody>
                    <a:bodyPr/>
                    <a:lstStyle/>
                    <a:p>
                      <a:pPr algn="l" fontAlgn="b"/>
                      <a:r>
                        <a:rPr lang="es-MX" dirty="0" smtClean="0"/>
                        <a:t>…</a:t>
                      </a:r>
                      <a:endParaRPr lang="es-MX" dirty="0"/>
                    </a:p>
                  </a:txBody>
                  <a:tcPr marL="5326" marR="5326" marT="5326" marB="0" vert="vert2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0" i="0" u="none" strike="noStrike">
                        <a:latin typeface="Arial Narrow"/>
                      </a:endParaRP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0" i="0" u="none" strike="noStrike" dirty="0">
                        <a:latin typeface="Arial Narrow"/>
                      </a:endParaRP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0" i="0" u="none" strike="noStrike">
                        <a:latin typeface="Arial Narrow"/>
                      </a:endParaRP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latin typeface="Arial Narrow"/>
                      </a:endParaRPr>
                    </a:p>
                  </a:txBody>
                  <a:tcPr marL="36000" marR="36000" marT="53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1106136" y="6306598"/>
            <a:ext cx="598784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tabLst>
                <a:tab pos="176213" algn="l"/>
              </a:tabLst>
            </a:pPr>
            <a:r>
              <a:rPr lang="es-MX" sz="1050" baseline="30000" dirty="0" smtClean="0"/>
              <a:t>1</a:t>
            </a:r>
            <a:r>
              <a:rPr lang="es-MX" sz="1050" dirty="0" smtClean="0"/>
              <a:t>  	Incluye una estimación de población de 1 344 585 personas que corresponden a 448 195 viviendas sin información de ocupantes.</a:t>
            </a:r>
            <a:endParaRPr lang="es-MX" sz="1050" dirty="0"/>
          </a:p>
        </p:txBody>
      </p:sp>
      <p:sp>
        <p:nvSpPr>
          <p:cNvPr id="11" name="10 Rectángulo"/>
          <p:cNvSpPr/>
          <p:nvPr/>
        </p:nvSpPr>
        <p:spPr>
          <a:xfrm>
            <a:off x="1108180" y="1182195"/>
            <a:ext cx="63086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Población total para el país y entidades seleccionadas</a:t>
            </a:r>
          </a:p>
          <a:p>
            <a:r>
              <a:rPr lang="es-MX" sz="1200" dirty="0" smtClean="0"/>
              <a:t>Censo de Población y Vivienda 2010</a:t>
            </a:r>
            <a:endParaRPr lang="es-MX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1181920" y="1113164"/>
            <a:ext cx="6577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Porcentaje de la población de 3 años y más que habla lengua indígena</a:t>
            </a:r>
            <a:br>
              <a:rPr lang="es-MX" sz="1400" b="1" dirty="0" smtClean="0"/>
            </a:br>
            <a:r>
              <a:rPr lang="es-MX" sz="1400" b="1" dirty="0" smtClean="0"/>
              <a:t>para el país y entidades seleccionadas</a:t>
            </a:r>
          </a:p>
          <a:p>
            <a:r>
              <a:rPr lang="es-MX" sz="1200" dirty="0" smtClean="0"/>
              <a:t>Censo de Población y Vivienda 2010</a:t>
            </a:r>
            <a:endParaRPr lang="es-MX" sz="1200" b="1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288026" y="1816101"/>
          <a:ext cx="6179573" cy="4452106"/>
        </p:xfrm>
        <a:graphic>
          <a:graphicData uri="http://schemas.openxmlformats.org/drawingml/2006/table">
            <a:tbl>
              <a:tblPr/>
              <a:tblGrid>
                <a:gridCol w="2594621"/>
                <a:gridCol w="1194984"/>
                <a:gridCol w="1194984"/>
                <a:gridCol w="1194984"/>
              </a:tblGrid>
              <a:tr h="3137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Entidades seleccionadas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A5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i="0" u="none" strike="noStrike" kern="1200" dirty="0" smtClean="0">
                          <a:solidFill>
                            <a:srgbClr val="FFFFFF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Habla</a:t>
                      </a:r>
                      <a:r>
                        <a:rPr lang="es-MX" sz="1000" b="1" i="0" u="none" strike="noStrike" kern="1200" baseline="0" dirty="0" smtClean="0">
                          <a:solidFill>
                            <a:srgbClr val="FFFFFF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000" b="1" i="0" u="none" strike="noStrike" kern="1200" dirty="0" smtClean="0">
                          <a:solidFill>
                            <a:srgbClr val="FFFFFF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lengua indígena</a:t>
                      </a:r>
                      <a:endParaRPr lang="es-MX" sz="1000" b="1" i="0" u="none" strike="noStrike" kern="1200" dirty="0">
                        <a:solidFill>
                          <a:srgbClr val="FFFFFF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6992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Censo</a:t>
                      </a:r>
                      <a:endParaRPr lang="es-MX" sz="1400" b="1" i="0" u="none" strike="noStrike" baseline="30000" dirty="0" smtClean="0">
                        <a:solidFill>
                          <a:srgbClr val="FFFFFF"/>
                        </a:solidFill>
                        <a:latin typeface="Arial Narrow"/>
                      </a:endParaRPr>
                    </a:p>
                    <a:p>
                      <a:pPr algn="ctr" fontAlgn="ctr"/>
                      <a:r>
                        <a:rPr lang="es-MX" sz="1400" b="1" i="0" u="none" strike="noStrike" baseline="0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(Valor en la población objetivo)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Muestra</a:t>
                      </a:r>
                    </a:p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/>
                        </a:rPr>
                        <a:t>(Estimador)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36000" marR="36000" marT="5326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Diferencia</a:t>
                      </a:r>
                    </a:p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latin typeface="Arial Narrow" pitchFamily="34" charset="0"/>
                        </a:rPr>
                        <a:t>absoluta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latin typeface="Arial Narrow" pitchFamily="34" charset="0"/>
                      </a:endParaRPr>
                    </a:p>
                  </a:txBody>
                  <a:tcPr marL="5240" marR="5240" marT="5240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38C"/>
                    </a:solidFill>
                  </a:tcPr>
                </a:tc>
              </a:tr>
              <a:tr h="2968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latin typeface="Arial Narrow" pitchFamily="34" charset="0"/>
                        </a:rPr>
                        <a:t>Estados Unidos Mexicanos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latin typeface="Arial Narrow" pitchFamily="34" charset="0"/>
                        </a:rPr>
                        <a:t>6.60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latin typeface="Arial Narrow" pitchFamily="34" charset="0"/>
                        </a:rPr>
                        <a:t>6.61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latin typeface="Arial Narrow" pitchFamily="34" charset="0"/>
                        </a:rPr>
                        <a:t>-0.01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258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20 Oaxaca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33.76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 pitchFamily="34" charset="0"/>
                        </a:rPr>
                        <a:t>33.99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 pitchFamily="34" charset="0"/>
                        </a:rPr>
                        <a:t>-0.23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31 Yucatán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29.57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29.91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 pitchFamily="34" charset="0"/>
                        </a:rPr>
                        <a:t>-0.34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07 Chiapas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27.34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28.62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 pitchFamily="34" charset="0"/>
                        </a:rPr>
                        <a:t>-1.28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23 Quintana Roo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16.17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16.92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 pitchFamily="34" charset="0"/>
                        </a:rPr>
                        <a:t>-0.74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12 Guerrero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15.21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14.67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 pitchFamily="34" charset="0"/>
                        </a:rPr>
                        <a:t>0.55</a:t>
                      </a:r>
                    </a:p>
                  </a:txBody>
                  <a:tcPr marL="36000" marR="36000" marT="52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dirty="0" smtClean="0"/>
                        <a:t>…</a:t>
                      </a:r>
                      <a:endParaRPr lang="es-MX" sz="1400" b="0" dirty="0"/>
                    </a:p>
                  </a:txBody>
                  <a:tcPr marL="7620" marR="7620" marT="7620" marB="0" vert="vert2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0" i="0" u="none" strike="noStrike" dirty="0">
                        <a:latin typeface="Arial Narrow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06 Colima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32 Zacatecas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latin typeface="Arial Narrow"/>
                        </a:rPr>
                        <a:t>0.07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11 Guanajuato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latin typeface="Arial Narrow"/>
                        </a:rPr>
                        <a:t>05 Coahuila de Zaragoza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latin typeface="Arial Narrow"/>
                        </a:rPr>
                        <a:t>01 Aguascalientes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0.30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latin typeface="Arial Narrow"/>
                        </a:rPr>
                        <a:t>-0.08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1 Título"/>
          <p:cNvSpPr txBox="1">
            <a:spLocks/>
          </p:cNvSpPr>
          <p:nvPr/>
        </p:nvSpPr>
        <p:spPr>
          <a:xfrm>
            <a:off x="0" y="188639"/>
            <a:ext cx="9144000" cy="1050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Estimadores del valor en la población</a:t>
            </a:r>
            <a:b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MX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 base en una muestra probabilística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</TotalTime>
  <Words>2857</Words>
  <Application>Microsoft Office PowerPoint</Application>
  <PresentationFormat>Presentación en pantalla (4:3)</PresentationFormat>
  <Paragraphs>826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Tema de Office</vt:lpstr>
      <vt:lpstr>Presentación de PowerPoint</vt:lpstr>
      <vt:lpstr>Introducción</vt:lpstr>
      <vt:lpstr>Censos y conteos de población y vivienda</vt:lpstr>
      <vt:lpstr>Presentación de PowerPoint</vt:lpstr>
      <vt:lpstr>Introducción</vt:lpstr>
      <vt:lpstr>Encuestas de población y vivienda</vt:lpstr>
      <vt:lpstr>Estimadores del valor en la población con base en encuestas</vt:lpstr>
      <vt:lpstr>Estimadores del valor en la población con base en una muestra probabilística</vt:lpstr>
      <vt:lpstr>Presentación de PowerPoint</vt:lpstr>
      <vt:lpstr>Presentación de PowerPoint</vt:lpstr>
      <vt:lpstr>Presentación de PowerPoint</vt:lpstr>
      <vt:lpstr>Encuesta Intercensal 2015 </vt:lpstr>
      <vt:lpstr>Bases metodológicas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Temática seleccionada y en prueba</vt:lpstr>
      <vt:lpstr>Diseño estadístico</vt:lpstr>
      <vt:lpstr>Presentación de PowerPoint</vt:lpstr>
      <vt:lpstr>Tamaños de muestra</vt:lpstr>
      <vt:lpstr>Estrategia general </vt:lpstr>
      <vt:lpstr>Presentación de PowerPoint</vt:lpstr>
      <vt:lpstr>Conclusiones</vt:lpstr>
      <vt:lpstr>Conclusiones</vt:lpstr>
      <vt:lpstr>Presentación de PowerPoint</vt:lpstr>
    </vt:vector>
  </TitlesOfParts>
  <Company>INEGI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INEGI</dc:creator>
  <cp:lastModifiedBy>emachines</cp:lastModifiedBy>
  <cp:revision>288</cp:revision>
  <dcterms:created xsi:type="dcterms:W3CDTF">2014-01-31T19:34:12Z</dcterms:created>
  <dcterms:modified xsi:type="dcterms:W3CDTF">2014-09-30T19:54:42Z</dcterms:modified>
</cp:coreProperties>
</file>